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80" r:id="rId2"/>
    <p:sldId id="281" r:id="rId3"/>
    <p:sldId id="258" r:id="rId4"/>
    <p:sldId id="259" r:id="rId5"/>
    <p:sldId id="318" r:id="rId6"/>
    <p:sldId id="262" r:id="rId7"/>
    <p:sldId id="319" r:id="rId8"/>
    <p:sldId id="260" r:id="rId9"/>
    <p:sldId id="261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320" r:id="rId22"/>
    <p:sldId id="32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" initials="A" lastIdx="4" clrIdx="0">
    <p:extLst>
      <p:ext uri="{19B8F6BF-5375-455C-9EA6-DF929625EA0E}">
        <p15:presenceInfo xmlns:p15="http://schemas.microsoft.com/office/powerpoint/2012/main" userId="Andre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sk-SK" sz="4400" b="0" strike="noStrike" spc="-1">
                <a:latin typeface="Avenir Roman"/>
              </a:rPr>
              <a:t>Kliknúť pre presun snímky</a:t>
            </a: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sk-SK" sz="2000" b="0" strike="noStrike" spc="-1">
                <a:latin typeface="Arial"/>
              </a:rPr>
              <a:t>Kliknúť pre úpravu formátu poznámok</a:t>
            </a:r>
          </a:p>
        </p:txBody>
      </p:sp>
      <p:sp>
        <p:nvSpPr>
          <p:cNvPr id="8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sk-SK" sz="1400" b="0" strike="noStrike" spc="-1">
                <a:latin typeface="Times New Roman"/>
              </a:rPr>
              <a:t>&lt;hlavička&gt;</a:t>
            </a:r>
          </a:p>
        </p:txBody>
      </p:sp>
      <p:sp>
        <p:nvSpPr>
          <p:cNvPr id="8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sk-SK" sz="1400" b="0" strike="noStrike" spc="-1">
                <a:latin typeface="Times New Roman"/>
              </a:rPr>
              <a:t>&lt;dátum/čas&gt;</a:t>
            </a:r>
          </a:p>
        </p:txBody>
      </p:sp>
      <p:sp>
        <p:nvSpPr>
          <p:cNvPr id="8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sk-SK" sz="1400" b="0" strike="noStrike" spc="-1">
                <a:latin typeface="Times New Roman"/>
              </a:rPr>
              <a:t>&lt;päta&gt;</a:t>
            </a:r>
          </a:p>
        </p:txBody>
      </p:sp>
      <p:sp>
        <p:nvSpPr>
          <p:cNvPr id="8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23174076-31AC-4E71-99E3-1DAE02725EA9}" type="slidenum">
              <a:rPr lang="sk-SK" sz="1400" b="0" strike="noStrike" spc="-1">
                <a:latin typeface="Times New Roman"/>
              </a:rPr>
              <a:t>‹#›</a:t>
            </a:fld>
            <a:endParaRPr lang="sk-SK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9181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01" name="Shape 50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 i="1">
                <a:latin typeface="Calibri"/>
                <a:ea typeface="Calibri"/>
                <a:cs typeface="Calibri"/>
                <a:sym typeface="Calibri"/>
              </a:rPr>
              <a:t>DOI: 10.3102/003465430298487, 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The Power of Feedback, John Hattie and Helen Timperley, </a:t>
            </a:r>
            <a:r>
              <a:rPr sz="1200" i="1">
                <a:latin typeface="Calibri"/>
                <a:ea typeface="Calibri"/>
                <a:cs typeface="Calibri"/>
                <a:sym typeface="Calibri"/>
              </a:rPr>
              <a:t>University of Auckland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09" name="Shape 50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 i="1">
                <a:latin typeface="Calibri"/>
                <a:ea typeface="Calibri"/>
                <a:cs typeface="Calibri"/>
                <a:sym typeface="Calibri"/>
              </a:rPr>
              <a:t>DOI: 10.3102/003465430298487, 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The Power of Feedback, John Hattie and Helen Timperley, </a:t>
            </a:r>
            <a:r>
              <a:rPr sz="1200" i="1">
                <a:latin typeface="Calibri"/>
                <a:ea typeface="Calibri"/>
                <a:cs typeface="Calibri"/>
                <a:sym typeface="Calibri"/>
              </a:rPr>
              <a:t>University of Auckland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venir Roman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523880" y="5302800"/>
            <a:ext cx="91436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venir Roman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523880" y="530280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209280" y="530280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venir Roman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15560" y="360216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7707240" y="360216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1523880" y="530280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615560" y="530280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7707240" y="530280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928518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venir Roman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32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venir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3255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venir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3255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3255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venir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523880" y="1276920"/>
            <a:ext cx="9143640" cy="13716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venir Roman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3255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1523880" y="530280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venir Roman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3255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09280" y="530280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venir Roman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523880" y="5302800"/>
            <a:ext cx="91436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45720" rIns="45720"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6000" b="0" strike="noStrike" spc="-1">
                <a:latin typeface="Calibri Light"/>
                <a:ea typeface="Calibri Light"/>
              </a:rPr>
              <a:t>Title Text</a:t>
            </a:r>
            <a:endParaRPr lang="sk-SK" sz="6000" b="0" strike="noStrike" spc="-1">
              <a:latin typeface="Avenir Roman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3255480"/>
          </a:xfrm>
          <a:prstGeom prst="rect">
            <a:avLst/>
          </a:prstGeom>
        </p:spPr>
        <p:txBody>
          <a:bodyPr lIns="45720" rIns="45720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>
                <a:latin typeface="Calibri"/>
                <a:ea typeface="Calibri"/>
              </a:rPr>
              <a:t>Body Level One</a:t>
            </a:r>
            <a:endParaRPr lang="sk-SK" sz="24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>
                <a:latin typeface="Calibri"/>
                <a:ea typeface="Calibri"/>
              </a:rPr>
              <a:t>Body Level Two</a:t>
            </a:r>
            <a:endParaRPr lang="sk-SK" sz="24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>
                <a:latin typeface="Calibri"/>
                <a:ea typeface="Calibri"/>
              </a:rPr>
              <a:t>Body Level Three</a:t>
            </a:r>
            <a:endParaRPr lang="sk-SK" sz="24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>
                <a:latin typeface="Calibri"/>
                <a:ea typeface="Calibri"/>
              </a:rPr>
              <a:t>Body Level Four</a:t>
            </a:r>
            <a:endParaRPr lang="sk-SK" sz="24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>
                <a:latin typeface="Calibri"/>
                <a:ea typeface="Calibri"/>
              </a:rPr>
              <a:t>Body Level Five</a:t>
            </a:r>
            <a:endParaRPr lang="sk-SK" sz="2400" b="0" strike="noStrike" spc="-1"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404400"/>
            <a:ext cx="2742840" cy="268920"/>
          </a:xfrm>
          <a:prstGeom prst="rect">
            <a:avLst/>
          </a:prstGeom>
        </p:spPr>
        <p:txBody>
          <a:bodyPr lIns="45720" rIns="45720" anchor="ctr">
            <a:noAutofit/>
          </a:bodyPr>
          <a:lstStyle/>
          <a:p>
            <a:endParaRPr lang="sk-SK" sz="2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project-stars.com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image2.jpg"/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60" name="image1.png"/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 57"/>
          <p:cNvSpPr/>
          <p:nvPr/>
        </p:nvSpPr>
        <p:spPr>
          <a:xfrm>
            <a:off x="-6761" y="1049639"/>
            <a:ext cx="12198761" cy="60068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lnSpc>
                <a:spcPct val="150000"/>
              </a:lnSpc>
            </a:pPr>
            <a:r>
              <a:rPr sz="800">
                <a:latin typeface="Verdana Bold"/>
                <a:ea typeface="Verdana Bold"/>
                <a:cs typeface="Verdana Bold"/>
                <a:sym typeface="Verdana Bold"/>
              </a:rPr>
              <a:t>Project:</a:t>
            </a:r>
            <a:r>
              <a:rPr sz="800">
                <a:latin typeface="Verdana"/>
                <a:ea typeface="Verdana"/>
                <a:cs typeface="Verdana"/>
                <a:sym typeface="Verdana"/>
              </a:rPr>
              <a:t> STARS (Successfully Teaching AstRonomy in Schools)		 			</a:t>
            </a:r>
          </a:p>
          <a:p>
            <a:pPr lvl="0">
              <a:lnSpc>
                <a:spcPct val="150000"/>
              </a:lnSpc>
            </a:pPr>
            <a:r>
              <a:rPr sz="800">
                <a:latin typeface="Verdana"/>
                <a:ea typeface="Verdana"/>
                <a:cs typeface="Verdana"/>
                <a:sym typeface="Verdana"/>
              </a:rPr>
              <a:t>This project has been funded with the support of the Erasmus+ Programme, K2 Action, Strategic Partnerships in School Education.</a:t>
            </a:r>
          </a:p>
          <a:p>
            <a:pPr lvl="0">
              <a:lnSpc>
                <a:spcPct val="150000"/>
              </a:lnSpc>
            </a:pPr>
            <a:r>
              <a:rPr sz="800">
                <a:latin typeface="Verdana Bold"/>
                <a:ea typeface="Verdana Bold"/>
                <a:cs typeface="Verdana Bold"/>
                <a:sym typeface="Verdana Bold"/>
              </a:rPr>
              <a:t>Project Agreement Number:</a:t>
            </a:r>
            <a:r>
              <a:rPr sz="80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z="800"/>
              <a:t>2017-1-SK01-KA201-035344 				</a:t>
            </a:r>
          </a:p>
        </p:txBody>
      </p:sp>
      <p:sp>
        <p:nvSpPr>
          <p:cNvPr id="58" name="Shape 58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59" name="Shape 59"/>
          <p:cNvSpPr/>
          <p:nvPr/>
        </p:nvSpPr>
        <p:spPr>
          <a:xfrm>
            <a:off x="-6761" y="1847151"/>
            <a:ext cx="12198761" cy="2277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 algn="ctr"/>
            <a:r>
              <a:rPr lang="cs-CZ" sz="5400" b="1" dirty="0">
                <a:solidFill>
                  <a:srgbClr val="843C0B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Tréninkový program pro učitele (O2)</a:t>
            </a:r>
          </a:p>
          <a:p>
            <a:pPr lvl="0" algn="ctr"/>
            <a:r>
              <a:rPr lang="sk-SK" sz="4400" b="1" dirty="0">
                <a:solidFill>
                  <a:srgbClr val="152392"/>
                </a:solidFill>
              </a:rPr>
              <a:t>Modul #7</a:t>
            </a:r>
          </a:p>
          <a:p>
            <a:pPr lvl="0" algn="ctr"/>
            <a:r>
              <a:rPr lang="sk-SK" sz="4400" b="1" u="sng" dirty="0" err="1">
                <a:solidFill>
                  <a:srgbClr val="152392"/>
                </a:solidFill>
              </a:rPr>
              <a:t>Slunce</a:t>
            </a:r>
            <a:r>
              <a:rPr lang="sk-SK" sz="4400" b="1" u="sng" dirty="0">
                <a:solidFill>
                  <a:srgbClr val="152392"/>
                </a:solidFill>
              </a:rPr>
              <a:t> a </a:t>
            </a:r>
            <a:r>
              <a:rPr lang="sk-SK" sz="4400" b="1" u="sng" dirty="0" err="1">
                <a:solidFill>
                  <a:srgbClr val="152392"/>
                </a:solidFill>
              </a:rPr>
              <a:t>hvězdy</a:t>
            </a:r>
            <a:endParaRPr lang="sk-SK" sz="4400" b="1" dirty="0">
              <a:solidFill>
                <a:srgbClr val="152392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 dirty="0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 dirty="0">
              <a:latin typeface="Arial"/>
            </a:endParaRPr>
          </a:p>
        </p:txBody>
      </p:sp>
      <p:pic>
        <p:nvPicPr>
          <p:cNvPr id="153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154" name="image2.jpe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155" name="CustomShape 2"/>
          <p:cNvSpPr/>
          <p:nvPr/>
        </p:nvSpPr>
        <p:spPr>
          <a:xfrm>
            <a:off x="261360" y="836640"/>
            <a:ext cx="11684880" cy="707886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sk-SK" sz="4000" u="sng" spc="-1" dirty="0" err="1">
                <a:solidFill>
                  <a:srgbClr val="002060"/>
                </a:solidFill>
                <a:latin typeface="Calibri"/>
                <a:ea typeface="Calibri"/>
              </a:rPr>
              <a:t>Se</a:t>
            </a:r>
            <a:r>
              <a:rPr lang="sk-SK" sz="4000" b="0" u="sng" strike="noStrike" spc="-1" dirty="0" err="1">
                <a:solidFill>
                  <a:srgbClr val="002060"/>
                </a:solidFill>
                <a:uFillTx/>
                <a:latin typeface="Calibri"/>
                <a:ea typeface="Calibri"/>
              </a:rPr>
              <a:t>znam</a:t>
            </a:r>
            <a:r>
              <a:rPr lang="sk-SK" sz="4000" b="0" u="sng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 praktických cvičení</a:t>
            </a:r>
            <a:endParaRPr lang="sk-SK" sz="4000" b="0" strike="noStrike" spc="-1" dirty="0">
              <a:latin typeface="Arial"/>
            </a:endParaRPr>
          </a:p>
        </p:txBody>
      </p:sp>
      <p:sp>
        <p:nvSpPr>
          <p:cNvPr id="156" name="CustomShape 3"/>
          <p:cNvSpPr/>
          <p:nvPr/>
        </p:nvSpPr>
        <p:spPr>
          <a:xfrm>
            <a:off x="805680" y="1675080"/>
            <a:ext cx="11140560" cy="3785652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000" spc="-1" dirty="0">
                <a:solidFill>
                  <a:srgbClr val="001A4C"/>
                </a:solidFill>
                <a:latin typeface="Calibri"/>
                <a:ea typeface="Calibri"/>
              </a:rPr>
              <a:t>7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.1.1 </a:t>
            </a:r>
            <a:r>
              <a:rPr lang="sk-SK" sz="3000" b="0" strike="noStrike" spc="-1" dirty="0" err="1">
                <a:solidFill>
                  <a:srgbClr val="001A4C"/>
                </a:solidFill>
                <a:latin typeface="Calibri"/>
                <a:ea typeface="Calibri"/>
              </a:rPr>
              <a:t>Uspořádejte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 slova a </a:t>
            </a:r>
            <a:r>
              <a:rPr lang="sk-SK" sz="3000" b="0" strike="noStrike" spc="-1" dirty="0" err="1">
                <a:solidFill>
                  <a:srgbClr val="001A4C"/>
                </a:solidFill>
                <a:latin typeface="Calibri"/>
                <a:ea typeface="Calibri"/>
              </a:rPr>
              <a:t>najděte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 termíny.</a:t>
            </a:r>
            <a:endParaRPr lang="sk-SK" sz="3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3000" spc="-1" dirty="0">
                <a:solidFill>
                  <a:srgbClr val="001A4C"/>
                </a:solidFill>
                <a:latin typeface="Calibri"/>
                <a:ea typeface="Calibri"/>
              </a:rPr>
              <a:t>7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.1.2 </a:t>
            </a:r>
            <a:r>
              <a:rPr lang="sk-SK" sz="3000" b="0" strike="noStrike" spc="-1" dirty="0" err="1">
                <a:solidFill>
                  <a:srgbClr val="001A4C"/>
                </a:solidFill>
                <a:latin typeface="Calibri"/>
                <a:ea typeface="Calibri"/>
              </a:rPr>
              <a:t>Vytvořte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  </a:t>
            </a:r>
            <a:r>
              <a:rPr lang="sk-SK" sz="3000" b="0" strike="noStrike" spc="-1" dirty="0" err="1">
                <a:solidFill>
                  <a:srgbClr val="001A4C"/>
                </a:solidFill>
                <a:latin typeface="Calibri"/>
                <a:ea typeface="Calibri"/>
              </a:rPr>
              <a:t>hvězdné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 </a:t>
            </a:r>
            <a:r>
              <a:rPr lang="sk-SK" sz="3000" b="0" strike="noStrike" spc="-1" dirty="0" err="1">
                <a:solidFill>
                  <a:srgbClr val="001A4C"/>
                </a:solidFill>
                <a:latin typeface="Calibri"/>
                <a:ea typeface="Calibri"/>
              </a:rPr>
              <a:t>jádro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 </a:t>
            </a:r>
            <a:r>
              <a:rPr lang="sk-SK" sz="3000" b="0" strike="noStrike" spc="-1" dirty="0" err="1">
                <a:solidFill>
                  <a:srgbClr val="001A4C"/>
                </a:solidFill>
                <a:latin typeface="Calibri"/>
                <a:ea typeface="Calibri"/>
              </a:rPr>
              <a:t>složené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 </a:t>
            </a:r>
            <a:r>
              <a:rPr lang="sk-SK" sz="3000" b="0" strike="noStrike" spc="-1" dirty="0" err="1">
                <a:solidFill>
                  <a:srgbClr val="001A4C"/>
                </a:solidFill>
                <a:latin typeface="Calibri"/>
                <a:ea typeface="Calibri"/>
              </a:rPr>
              <a:t>ze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 železa (internetová hra </a:t>
            </a:r>
            <a:r>
              <a:rPr lang="sk-SK" sz="3000" b="0" strike="noStrike" spc="-1" dirty="0" err="1">
                <a:solidFill>
                  <a:srgbClr val="001A4C"/>
                </a:solidFill>
                <a:latin typeface="Calibri"/>
                <a:ea typeface="Calibri"/>
              </a:rPr>
              <a:t>Iron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 </a:t>
            </a:r>
            <a:r>
              <a:rPr lang="sk-SK" sz="3000" b="0" strike="noStrike" spc="-1" dirty="0" err="1">
                <a:solidFill>
                  <a:srgbClr val="001A4C"/>
                </a:solidFill>
                <a:latin typeface="Calibri"/>
                <a:ea typeface="Calibri"/>
              </a:rPr>
              <a:t>Star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 </a:t>
            </a:r>
            <a:r>
              <a:rPr lang="sk-SK" sz="3000" b="0" strike="noStrike" spc="-1" dirty="0" err="1">
                <a:solidFill>
                  <a:srgbClr val="001A4C"/>
                </a:solidFill>
                <a:latin typeface="Calibri"/>
                <a:ea typeface="Calibri"/>
              </a:rPr>
              <a:t>Core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).</a:t>
            </a:r>
            <a:endParaRPr lang="sk-SK" sz="3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3000" spc="-1" dirty="0">
                <a:solidFill>
                  <a:srgbClr val="001A4C"/>
                </a:solidFill>
                <a:latin typeface="Calibri"/>
                <a:ea typeface="Calibri"/>
              </a:rPr>
              <a:t>7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.1.3 Jak </a:t>
            </a:r>
            <a:r>
              <a:rPr lang="sk-SK" sz="3000" b="0" strike="noStrike" spc="-1" dirty="0" err="1">
                <a:solidFill>
                  <a:srgbClr val="001A4C"/>
                </a:solidFill>
                <a:latin typeface="Calibri"/>
                <a:ea typeface="Calibri"/>
              </a:rPr>
              <a:t>se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 </a:t>
            </a:r>
            <a:r>
              <a:rPr lang="sk-SK" sz="3000" b="0" strike="noStrike" spc="-1" dirty="0" err="1">
                <a:solidFill>
                  <a:srgbClr val="001A4C"/>
                </a:solidFill>
                <a:latin typeface="Calibri"/>
                <a:ea typeface="Calibri"/>
              </a:rPr>
              <a:t>formují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 elementy </a:t>
            </a:r>
            <a:r>
              <a:rPr lang="sk-SK" sz="3000" b="0" strike="noStrike" spc="-1" dirty="0" err="1">
                <a:solidFill>
                  <a:srgbClr val="001A4C"/>
                </a:solidFill>
                <a:latin typeface="Calibri"/>
                <a:ea typeface="Calibri"/>
              </a:rPr>
              <a:t>hvězd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.</a:t>
            </a:r>
            <a:endParaRPr lang="sk-SK" sz="3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3000" spc="-1" dirty="0">
                <a:solidFill>
                  <a:srgbClr val="001A4C"/>
                </a:solidFill>
                <a:latin typeface="Calibri"/>
                <a:ea typeface="Calibri"/>
              </a:rPr>
              <a:t>7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.2.1 </a:t>
            </a:r>
            <a:r>
              <a:rPr lang="sk-SK" sz="3000" spc="-1" dirty="0" err="1">
                <a:solidFill>
                  <a:srgbClr val="001A4C"/>
                </a:solidFill>
                <a:latin typeface="Calibri"/>
                <a:ea typeface="Calibri"/>
              </a:rPr>
              <a:t>Zkonstruujme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 </a:t>
            </a:r>
            <a:r>
              <a:rPr lang="sk-SK" sz="3000" b="0" strike="noStrike" spc="-1" dirty="0" err="1">
                <a:solidFill>
                  <a:srgbClr val="001A4C"/>
                </a:solidFill>
                <a:latin typeface="Calibri"/>
                <a:ea typeface="Calibri"/>
              </a:rPr>
              <a:t>Hertzsprungův-Russellův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 diagram.</a:t>
            </a:r>
            <a:endParaRPr lang="sk-SK" sz="3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3000" spc="-1" dirty="0">
                <a:solidFill>
                  <a:srgbClr val="001A4C"/>
                </a:solidFill>
                <a:latin typeface="Calibri"/>
                <a:ea typeface="Calibri"/>
              </a:rPr>
              <a:t>7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.2.2 </a:t>
            </a:r>
            <a:r>
              <a:rPr lang="sk-SK" sz="3000" spc="-1" dirty="0">
                <a:solidFill>
                  <a:srgbClr val="001A4C"/>
                </a:solidFill>
                <a:latin typeface="Calibri"/>
                <a:ea typeface="Calibri"/>
              </a:rPr>
              <a:t>Jak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 </a:t>
            </a:r>
            <a:r>
              <a:rPr lang="sk-SK" sz="3000" b="0" strike="noStrike" spc="-1" dirty="0" err="1">
                <a:solidFill>
                  <a:srgbClr val="001A4C"/>
                </a:solidFill>
                <a:latin typeface="Calibri"/>
                <a:ea typeface="Calibri"/>
              </a:rPr>
              <a:t>velké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 </a:t>
            </a:r>
            <a:r>
              <a:rPr lang="sk-SK" sz="3000" b="0" strike="noStrike" spc="-1" dirty="0" err="1">
                <a:solidFill>
                  <a:srgbClr val="001A4C"/>
                </a:solidFill>
                <a:latin typeface="Calibri"/>
                <a:ea typeface="Calibri"/>
              </a:rPr>
              <a:t>jsou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 </a:t>
            </a:r>
            <a:r>
              <a:rPr lang="sk-SK" sz="3000" b="0" strike="noStrike" spc="-1" dirty="0" err="1">
                <a:solidFill>
                  <a:srgbClr val="001A4C"/>
                </a:solidFill>
                <a:latin typeface="Calibri"/>
                <a:ea typeface="Calibri"/>
              </a:rPr>
              <a:t>hvězdy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?</a:t>
            </a:r>
            <a:endParaRPr lang="sk-SK" sz="3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3000" spc="-1" dirty="0">
                <a:solidFill>
                  <a:srgbClr val="001A4C"/>
                </a:solidFill>
                <a:latin typeface="Calibri"/>
                <a:ea typeface="Calibri"/>
              </a:rPr>
              <a:t>7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.3.1 Evoluční cesta </a:t>
            </a:r>
            <a:r>
              <a:rPr lang="sk-SK" sz="3000" b="0" strike="noStrike" spc="-1" dirty="0" err="1">
                <a:solidFill>
                  <a:srgbClr val="001A4C"/>
                </a:solidFill>
                <a:latin typeface="Calibri"/>
                <a:ea typeface="Calibri"/>
              </a:rPr>
              <a:t>Slunce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.</a:t>
            </a:r>
            <a:endParaRPr lang="sk-SK" sz="3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5.4.1. </a:t>
            </a:r>
            <a:r>
              <a:rPr lang="sk-SK" sz="3000" b="0" strike="noStrike" spc="-1" dirty="0" err="1">
                <a:solidFill>
                  <a:srgbClr val="001A4C"/>
                </a:solidFill>
                <a:latin typeface="Calibri"/>
                <a:ea typeface="Calibri"/>
              </a:rPr>
              <a:t>Bludiště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 </a:t>
            </a:r>
            <a:r>
              <a:rPr lang="sk-SK" sz="3000" b="0" strike="noStrike" spc="-1" dirty="0" err="1">
                <a:solidFill>
                  <a:srgbClr val="001A4C"/>
                </a:solidFill>
                <a:latin typeface="Calibri"/>
                <a:ea typeface="Calibri"/>
              </a:rPr>
              <a:t>hvězd</a:t>
            </a:r>
            <a:r>
              <a:rPr lang="sk-SK" sz="3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 – STAR MAZE</a:t>
            </a:r>
            <a:endParaRPr lang="sk-SK" sz="3000" b="0" strike="noStrike" spc="-1" dirty="0">
              <a:latin typeface="Arial"/>
            </a:endParaRPr>
          </a:p>
        </p:txBody>
      </p:sp>
      <p:sp>
        <p:nvSpPr>
          <p:cNvPr id="2" name="Shape 58">
            <a:extLst>
              <a:ext uri="{FF2B5EF4-FFF2-40B4-BE49-F238E27FC236}">
                <a16:creationId xmlns:a16="http://schemas.microsoft.com/office/drawing/2014/main" id="{2D62C5CA-8581-4B6A-8DB0-8E2199654541}"/>
              </a:ext>
            </a:extLst>
          </p:cNvPr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 dirty="0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 dirty="0">
              <a:latin typeface="Arial"/>
            </a:endParaRPr>
          </a:p>
        </p:txBody>
      </p:sp>
      <p:pic>
        <p:nvPicPr>
          <p:cNvPr id="158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159" name="image2.jpe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160" name="CustomShape 2"/>
          <p:cNvSpPr/>
          <p:nvPr/>
        </p:nvSpPr>
        <p:spPr>
          <a:xfrm>
            <a:off x="261360" y="836640"/>
            <a:ext cx="11684880" cy="13107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4000" b="0" u="sng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Praktické cvičení 7.1.1: </a:t>
            </a:r>
            <a:r>
              <a:rPr lang="sk-SK" sz="4000" b="0" strike="noStrike" spc="-1" dirty="0" err="1">
                <a:solidFill>
                  <a:srgbClr val="002060"/>
                </a:solidFill>
                <a:uFillTx/>
                <a:latin typeface="Calibri"/>
                <a:ea typeface="Calibri"/>
              </a:rPr>
              <a:t>Uspořádejte</a:t>
            </a:r>
            <a:r>
              <a:rPr lang="sk-SK" sz="4000" b="0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 slova a </a:t>
            </a:r>
            <a:r>
              <a:rPr lang="sk-SK" sz="4000" b="0" strike="noStrike" spc="-1" dirty="0" err="1">
                <a:solidFill>
                  <a:srgbClr val="002060"/>
                </a:solidFill>
                <a:uFillTx/>
                <a:latin typeface="Calibri"/>
                <a:ea typeface="Calibri"/>
              </a:rPr>
              <a:t>najděte</a:t>
            </a:r>
            <a:r>
              <a:rPr lang="sk-SK" sz="4000" b="0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 termíny.   Jednoduchá a jednoduchá </a:t>
            </a:r>
            <a:r>
              <a:rPr lang="sk-SK" sz="4000" b="0" strike="noStrike" spc="-1" dirty="0" err="1">
                <a:solidFill>
                  <a:srgbClr val="002060"/>
                </a:solidFill>
                <a:uFillTx/>
                <a:latin typeface="Calibri"/>
                <a:ea typeface="Calibri"/>
              </a:rPr>
              <a:t>realizace</a:t>
            </a:r>
            <a:r>
              <a:rPr lang="sk-SK" sz="4000" b="0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!</a:t>
            </a:r>
            <a:endParaRPr lang="sk-SK" sz="4000" b="0" strike="noStrike" spc="-1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161" name="CustomShape 3"/>
          <p:cNvSpPr/>
          <p:nvPr/>
        </p:nvSpPr>
        <p:spPr>
          <a:xfrm>
            <a:off x="253440" y="2572560"/>
            <a:ext cx="11684880" cy="9450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Potřebné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pomůcky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a materiály: </a:t>
            </a:r>
            <a:r>
              <a:rPr lang="sk-SK" sz="2800" spc="-1" dirty="0" err="1">
                <a:solidFill>
                  <a:srgbClr val="002060"/>
                </a:solidFill>
                <a:latin typeface="Calibri"/>
                <a:ea typeface="Calibri"/>
              </a:rPr>
              <a:t>se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znam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výrazů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s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pomíchanými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písmeny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(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Příloha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7.1.1).</a:t>
            </a:r>
            <a:endParaRPr lang="sk-SK" sz="2800" b="0" strike="noStrike" spc="-1" dirty="0">
              <a:latin typeface="Arial"/>
            </a:endParaRPr>
          </a:p>
        </p:txBody>
      </p:sp>
      <p:sp>
        <p:nvSpPr>
          <p:cNvPr id="162" name="CustomShape 4"/>
          <p:cNvSpPr/>
          <p:nvPr/>
        </p:nvSpPr>
        <p:spPr>
          <a:xfrm>
            <a:off x="261360" y="3405960"/>
            <a:ext cx="11684880" cy="1815882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Postup: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Žáci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musí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najít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termíny a </a:t>
            </a:r>
            <a:r>
              <a:rPr lang="sk-SK" sz="2800" spc="-1" dirty="0" err="1">
                <a:solidFill>
                  <a:srgbClr val="002060"/>
                </a:solidFill>
                <a:latin typeface="Calibri"/>
                <a:ea typeface="Calibri"/>
              </a:rPr>
              <a:t>se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stavit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správně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věty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Pro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mladší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žáky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- </a:t>
            </a:r>
            <a:r>
              <a:rPr lang="sk-SK" sz="2800" spc="-1" dirty="0" err="1">
                <a:solidFill>
                  <a:srgbClr val="002060"/>
                </a:solidFill>
                <a:latin typeface="Calibri"/>
                <a:ea typeface="Calibri"/>
              </a:rPr>
              <a:t>smíchané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otázky,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odpovědi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a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věty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,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které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se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za pomoci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učitele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mají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dát do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správných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souvislostí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 Cvičení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se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dá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dělat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ve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třídě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nebo doma formou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domácího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úkolu.</a:t>
            </a:r>
            <a:endParaRPr lang="sk-SK" sz="2800" b="0" strike="noStrike" spc="-1" dirty="0">
              <a:latin typeface="Arial"/>
            </a:endParaRPr>
          </a:p>
        </p:txBody>
      </p:sp>
      <p:sp>
        <p:nvSpPr>
          <p:cNvPr id="163" name="CustomShape 5"/>
          <p:cNvSpPr/>
          <p:nvPr/>
        </p:nvSpPr>
        <p:spPr>
          <a:xfrm>
            <a:off x="261360" y="2084760"/>
            <a:ext cx="11684880" cy="5232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2800" strike="noStrike" spc="-1" dirty="0">
                <a:solidFill>
                  <a:srgbClr val="002060"/>
                </a:solidFill>
                <a:latin typeface="Calibri"/>
                <a:ea typeface="Calibri"/>
              </a:rPr>
              <a:t>Metodická </a:t>
            </a:r>
            <a:r>
              <a:rPr lang="sk-SK" sz="280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část</a:t>
            </a:r>
            <a:r>
              <a:rPr lang="sk-SK" sz="2800" strike="noStrike" spc="-1" dirty="0">
                <a:solidFill>
                  <a:srgbClr val="002060"/>
                </a:solidFill>
                <a:latin typeface="Calibri"/>
                <a:ea typeface="Calibri"/>
              </a:rPr>
              <a:t>: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modul 7, téma 1.</a:t>
            </a:r>
            <a:endParaRPr lang="sk-SK" sz="2800" b="0" strike="noStrike" spc="-1" dirty="0">
              <a:latin typeface="Arial"/>
            </a:endParaRPr>
          </a:p>
        </p:txBody>
      </p:sp>
      <p:sp>
        <p:nvSpPr>
          <p:cNvPr id="2" name="Shape 58">
            <a:extLst>
              <a:ext uri="{FF2B5EF4-FFF2-40B4-BE49-F238E27FC236}">
                <a16:creationId xmlns:a16="http://schemas.microsoft.com/office/drawing/2014/main" id="{527E9628-5142-4622-BD40-5415B03D316F}"/>
              </a:ext>
            </a:extLst>
          </p:cNvPr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 dirty="0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 dirty="0">
              <a:latin typeface="Arial"/>
            </a:endParaRPr>
          </a:p>
        </p:txBody>
      </p:sp>
      <p:pic>
        <p:nvPicPr>
          <p:cNvPr id="171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172" name="image2.jpe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graphicFrame>
        <p:nvGraphicFramePr>
          <p:cNvPr id="2" name="Tabuľka 2">
            <a:extLst>
              <a:ext uri="{FF2B5EF4-FFF2-40B4-BE49-F238E27FC236}">
                <a16:creationId xmlns:a16="http://schemas.microsoft.com/office/drawing/2014/main" id="{8D3D156C-A561-4BD3-A64E-BD2F3F3BE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930941"/>
              </p:ext>
            </p:extLst>
          </p:nvPr>
        </p:nvGraphicFramePr>
        <p:xfrm>
          <a:off x="2032000" y="719666"/>
          <a:ext cx="8128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27930499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7049838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vodovod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</a:rPr>
                        <a:t>dvdvooo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395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err="1"/>
                        <a:t>reakce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cekera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612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err="1"/>
                        <a:t>helium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lehmui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681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spojení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peosníj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23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železo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zelžeo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725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energie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neigere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437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err="1"/>
                        <a:t>proton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ortpon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671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err="1"/>
                        <a:t>neutron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tenruno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64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err="1"/>
                        <a:t>jádro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dájor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239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element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templeen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12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proces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cosper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960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uhlík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hukíl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502020"/>
                  </a:ext>
                </a:extLst>
              </a:tr>
            </a:tbl>
          </a:graphicData>
        </a:graphic>
      </p:graphicFrame>
      <p:sp>
        <p:nvSpPr>
          <p:cNvPr id="3" name="Shape 58">
            <a:extLst>
              <a:ext uri="{FF2B5EF4-FFF2-40B4-BE49-F238E27FC236}">
                <a16:creationId xmlns:a16="http://schemas.microsoft.com/office/drawing/2014/main" id="{DFC371D9-C2D9-4EDD-B118-6B39CBA33DF6}"/>
              </a:ext>
            </a:extLst>
          </p:cNvPr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 dirty="0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 dirty="0">
              <a:latin typeface="Arial"/>
            </a:endParaRPr>
          </a:p>
        </p:txBody>
      </p:sp>
      <p:pic>
        <p:nvPicPr>
          <p:cNvPr id="175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176" name="image2.jpe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177" name="CustomShape 2"/>
          <p:cNvSpPr/>
          <p:nvPr/>
        </p:nvSpPr>
        <p:spPr>
          <a:xfrm>
            <a:off x="261360" y="836640"/>
            <a:ext cx="11684880" cy="1877437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600" b="0" u="sng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Praktické cvičení 7.1.2 </a:t>
            </a:r>
            <a:r>
              <a:rPr lang="sk-SK" sz="3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Vytvořte</a:t>
            </a:r>
            <a:r>
              <a:rPr lang="sk-SK" sz="3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 </a:t>
            </a:r>
            <a:r>
              <a:rPr lang="sk-SK" sz="3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jádro</a:t>
            </a:r>
            <a:r>
              <a:rPr lang="sk-SK" sz="3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v </a:t>
            </a:r>
            <a:r>
              <a:rPr lang="sk-SK" sz="3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hvězdě</a:t>
            </a:r>
            <a:r>
              <a:rPr lang="sk-SK" sz="3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600" spc="-1" dirty="0" err="1">
                <a:solidFill>
                  <a:srgbClr val="002060"/>
                </a:solidFill>
                <a:latin typeface="Calibri"/>
                <a:ea typeface="Calibri"/>
              </a:rPr>
              <a:t>s</a:t>
            </a:r>
            <a:r>
              <a:rPr lang="sk-SK" sz="3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ložené</a:t>
            </a:r>
            <a:r>
              <a:rPr lang="sk-SK" sz="3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ze</a:t>
            </a:r>
            <a:r>
              <a:rPr lang="sk-SK" sz="3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železa</a:t>
            </a:r>
          </a:p>
          <a:p>
            <a:pPr>
              <a:lnSpc>
                <a:spcPct val="100000"/>
              </a:lnSpc>
            </a:pPr>
            <a:endParaRPr lang="sk-SK" sz="4400" b="0" strike="noStrike" spc="-1" dirty="0">
              <a:latin typeface="Arial"/>
            </a:endParaRPr>
          </a:p>
        </p:txBody>
      </p:sp>
      <p:sp>
        <p:nvSpPr>
          <p:cNvPr id="178" name="CustomShape 3"/>
          <p:cNvSpPr/>
          <p:nvPr/>
        </p:nvSpPr>
        <p:spPr>
          <a:xfrm>
            <a:off x="267120" y="3245040"/>
            <a:ext cx="11684880" cy="4269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Požadované materiály: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smartphone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nebo počítač s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připojením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k internetu</a:t>
            </a:r>
            <a:endParaRPr lang="sk-SK" sz="2800" b="0" strike="noStrike" spc="-1" dirty="0">
              <a:latin typeface="Arial"/>
            </a:endParaRPr>
          </a:p>
        </p:txBody>
      </p:sp>
      <p:sp>
        <p:nvSpPr>
          <p:cNvPr id="179" name="CustomShape 4"/>
          <p:cNvSpPr/>
          <p:nvPr/>
        </p:nvSpPr>
        <p:spPr>
          <a:xfrm>
            <a:off x="288000" y="3888000"/>
            <a:ext cx="11827080" cy="430887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Postup: https://dimit.me/Fe26/ Postup je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podrobně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popsán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v modulu 5, téma 1.</a:t>
            </a:r>
            <a:endParaRPr lang="sk-SK" sz="2800" b="0" strike="noStrike" spc="-1" dirty="0">
              <a:latin typeface="Arial"/>
            </a:endParaRPr>
          </a:p>
        </p:txBody>
      </p:sp>
      <p:sp>
        <p:nvSpPr>
          <p:cNvPr id="180" name="CustomShape 5"/>
          <p:cNvSpPr/>
          <p:nvPr/>
        </p:nvSpPr>
        <p:spPr>
          <a:xfrm>
            <a:off x="324360" y="2002680"/>
            <a:ext cx="11684880" cy="553998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Metodická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část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: modul 7, téma 1</a:t>
            </a:r>
            <a:r>
              <a:rPr lang="sk-SK" sz="3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</a:t>
            </a:r>
            <a:endParaRPr lang="sk-SK" sz="3600" b="0" strike="noStrike" spc="-1" dirty="0">
              <a:latin typeface="Arial"/>
            </a:endParaRPr>
          </a:p>
        </p:txBody>
      </p:sp>
      <p:sp>
        <p:nvSpPr>
          <p:cNvPr id="2" name="Shape 58">
            <a:extLst>
              <a:ext uri="{FF2B5EF4-FFF2-40B4-BE49-F238E27FC236}">
                <a16:creationId xmlns:a16="http://schemas.microsoft.com/office/drawing/2014/main" id="{5B33D717-976F-4D33-BFC0-DE365412D612}"/>
              </a:ext>
            </a:extLst>
          </p:cNvPr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>
              <a:latin typeface="Arial"/>
            </a:endParaRPr>
          </a:p>
        </p:txBody>
      </p:sp>
      <p:pic>
        <p:nvPicPr>
          <p:cNvPr id="183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184" name="image2.jpe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pic>
        <p:nvPicPr>
          <p:cNvPr id="185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sp>
        <p:nvSpPr>
          <p:cNvPr id="186" name="CustomShape 2"/>
          <p:cNvSpPr/>
          <p:nvPr/>
        </p:nvSpPr>
        <p:spPr>
          <a:xfrm>
            <a:off x="261360" y="836640"/>
            <a:ext cx="11684880" cy="677108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600" b="0" u="sng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Praktické cvičení 7.1.3: </a:t>
            </a:r>
            <a:r>
              <a:rPr lang="sk-SK" sz="3600" spc="-1" dirty="0">
                <a:solidFill>
                  <a:srgbClr val="002060"/>
                </a:solidFill>
                <a:latin typeface="Calibri"/>
                <a:ea typeface="Calibri"/>
              </a:rPr>
              <a:t>Jak</a:t>
            </a:r>
            <a:r>
              <a:rPr lang="sk-SK" sz="3600" b="0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 </a:t>
            </a:r>
            <a:r>
              <a:rPr lang="sk-SK" sz="3600" b="0" strike="noStrike" spc="-1" dirty="0" err="1">
                <a:solidFill>
                  <a:srgbClr val="002060"/>
                </a:solidFill>
                <a:uFillTx/>
                <a:latin typeface="Calibri"/>
                <a:ea typeface="Calibri"/>
              </a:rPr>
              <a:t>se</a:t>
            </a:r>
            <a:r>
              <a:rPr lang="sk-SK" sz="3600" b="0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 </a:t>
            </a:r>
            <a:r>
              <a:rPr lang="sk-SK" sz="3600" b="0" strike="noStrike" spc="-1" dirty="0" err="1">
                <a:solidFill>
                  <a:srgbClr val="002060"/>
                </a:solidFill>
                <a:uFillTx/>
                <a:latin typeface="Calibri"/>
                <a:ea typeface="Calibri"/>
              </a:rPr>
              <a:t>formují</a:t>
            </a:r>
            <a:r>
              <a:rPr lang="sk-SK" sz="3600" b="0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 prvky </a:t>
            </a:r>
            <a:r>
              <a:rPr lang="sk-SK" sz="3600" b="0" strike="noStrike" spc="-1" dirty="0" err="1">
                <a:solidFill>
                  <a:srgbClr val="002060"/>
                </a:solidFill>
                <a:uFillTx/>
                <a:latin typeface="Calibri"/>
                <a:ea typeface="Calibri"/>
              </a:rPr>
              <a:t>hvězd</a:t>
            </a:r>
            <a:r>
              <a:rPr lang="sk-SK" sz="4400" b="0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.</a:t>
            </a:r>
            <a:endParaRPr lang="sk-SK" sz="4400" b="0" strike="noStrike" spc="-1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187" name="CustomShape 3"/>
          <p:cNvSpPr/>
          <p:nvPr/>
        </p:nvSpPr>
        <p:spPr>
          <a:xfrm>
            <a:off x="253440" y="2676600"/>
            <a:ext cx="11684880" cy="553998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Požadované materiály: </a:t>
            </a:r>
            <a:r>
              <a:rPr lang="sk-SK" sz="3600" spc="-1" dirty="0" err="1">
                <a:solidFill>
                  <a:srgbClr val="002060"/>
                </a:solidFill>
                <a:latin typeface="Calibri"/>
                <a:ea typeface="Calibri"/>
              </a:rPr>
              <a:t>se</a:t>
            </a:r>
            <a:r>
              <a:rPr lang="sk-SK" sz="3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znam</a:t>
            </a:r>
            <a:r>
              <a:rPr lang="sk-SK" sz="3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je </a:t>
            </a:r>
            <a:r>
              <a:rPr lang="sk-SK" sz="3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uveden</a:t>
            </a:r>
            <a:r>
              <a:rPr lang="sk-SK" sz="3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v modulu 7, téma 1</a:t>
            </a:r>
            <a:endParaRPr lang="sk-SK" sz="3600" b="0" strike="noStrike" spc="-1" dirty="0">
              <a:latin typeface="Arial"/>
            </a:endParaRPr>
          </a:p>
        </p:txBody>
      </p:sp>
      <p:sp>
        <p:nvSpPr>
          <p:cNvPr id="188" name="CustomShape 4"/>
          <p:cNvSpPr/>
          <p:nvPr/>
        </p:nvSpPr>
        <p:spPr>
          <a:xfrm>
            <a:off x="253440" y="3350520"/>
            <a:ext cx="11827080" cy="553998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Postup: Podrobný popis v modulu 7, téma 1</a:t>
            </a:r>
            <a:endParaRPr lang="sk-SK" sz="3600" b="0" strike="noStrike" spc="-1" dirty="0">
              <a:latin typeface="Arial"/>
            </a:endParaRPr>
          </a:p>
        </p:txBody>
      </p:sp>
      <p:sp>
        <p:nvSpPr>
          <p:cNvPr id="189" name="CustomShape 5"/>
          <p:cNvSpPr/>
          <p:nvPr/>
        </p:nvSpPr>
        <p:spPr>
          <a:xfrm>
            <a:off x="261000" y="2002680"/>
            <a:ext cx="11684880" cy="553998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Metodická </a:t>
            </a:r>
            <a:r>
              <a:rPr lang="sk-SK" sz="3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část</a:t>
            </a:r>
            <a:r>
              <a:rPr lang="sk-SK" sz="3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: modul 7, téma 1.</a:t>
            </a:r>
            <a:endParaRPr lang="sk-SK" sz="3600" b="0" strike="noStrike" spc="-1" dirty="0">
              <a:latin typeface="Arial"/>
            </a:endParaRPr>
          </a:p>
        </p:txBody>
      </p:sp>
      <p:sp>
        <p:nvSpPr>
          <p:cNvPr id="2" name="Shape 58">
            <a:extLst>
              <a:ext uri="{FF2B5EF4-FFF2-40B4-BE49-F238E27FC236}">
                <a16:creationId xmlns:a16="http://schemas.microsoft.com/office/drawing/2014/main" id="{230627D2-729B-4ADF-8C02-E35272EE3FB8}"/>
              </a:ext>
            </a:extLst>
          </p:cNvPr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 dirty="0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 dirty="0">
              <a:latin typeface="Arial"/>
            </a:endParaRPr>
          </a:p>
        </p:txBody>
      </p:sp>
      <p:pic>
        <p:nvPicPr>
          <p:cNvPr id="191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192" name="image2.jpeg"/>
          <p:cNvPicPr/>
          <p:nvPr/>
        </p:nvPicPr>
        <p:blipFill>
          <a:blip r:embed="rId3"/>
          <a:stretch/>
        </p:blipFill>
        <p:spPr>
          <a:xfrm>
            <a:off x="-6840" y="58035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193" name="CustomShape 2"/>
          <p:cNvSpPr/>
          <p:nvPr/>
        </p:nvSpPr>
        <p:spPr>
          <a:xfrm>
            <a:off x="253440" y="697680"/>
            <a:ext cx="11684880" cy="4216539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4000" b="0" u="sng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Praktické cvičení 7.2.1: </a:t>
            </a:r>
            <a:r>
              <a:rPr lang="sk-SK" sz="4000" spc="-1" dirty="0" err="1">
                <a:solidFill>
                  <a:srgbClr val="001A4C"/>
                </a:solidFill>
                <a:latin typeface="Calibri"/>
                <a:ea typeface="Calibri"/>
              </a:rPr>
              <a:t>Zkonstruujme</a:t>
            </a:r>
            <a:r>
              <a:rPr lang="sk-SK" sz="4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 </a:t>
            </a:r>
            <a:r>
              <a:rPr lang="sk-SK" sz="4000" b="0" strike="noStrike" spc="-1" dirty="0" err="1">
                <a:solidFill>
                  <a:srgbClr val="001A4C"/>
                </a:solidFill>
                <a:latin typeface="Calibri"/>
                <a:ea typeface="Calibri"/>
              </a:rPr>
              <a:t>Hertzsprungův-Russellův</a:t>
            </a:r>
            <a:r>
              <a:rPr lang="sk-SK" sz="4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 diagram</a:t>
            </a:r>
            <a:r>
              <a:rPr lang="sk-SK" sz="4000" b="0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.</a:t>
            </a:r>
            <a:endParaRPr lang="sk-SK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Metodická </a:t>
            </a:r>
            <a:r>
              <a:rPr lang="sk-SK" sz="32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část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: modul 7, téma 2.</a:t>
            </a:r>
            <a:endParaRPr lang="sk-SK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600" spc="-1" dirty="0" err="1">
                <a:solidFill>
                  <a:srgbClr val="002060"/>
                </a:solidFill>
                <a:latin typeface="Calibri"/>
                <a:ea typeface="Calibri"/>
              </a:rPr>
              <a:t>Cíl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: </a:t>
            </a:r>
            <a:r>
              <a:rPr lang="sk-SK" sz="2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Cílem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je </a:t>
            </a:r>
            <a:r>
              <a:rPr lang="sk-SK" sz="2600" spc="-1" dirty="0" err="1">
                <a:solidFill>
                  <a:srgbClr val="002060"/>
                </a:solidFill>
                <a:latin typeface="Calibri"/>
                <a:ea typeface="Calibri"/>
              </a:rPr>
              <a:t>zprostředkovat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žákům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představu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o </a:t>
            </a:r>
            <a:r>
              <a:rPr lang="sk-SK" sz="2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velikosti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hvězd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a </a:t>
            </a:r>
            <a:r>
              <a:rPr lang="sk-SK" sz="2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vztahu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mezi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jejich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velikostí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, hmotností a </a:t>
            </a:r>
            <a:r>
              <a:rPr lang="sk-SK" sz="2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umístěním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na </a:t>
            </a:r>
            <a:r>
              <a:rPr lang="sk-SK" sz="2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Hertzsprungovým-Russellovým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diagramu </a:t>
            </a:r>
            <a:r>
              <a:rPr lang="sk-SK" sz="2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hvězd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</a:t>
            </a:r>
            <a:endParaRPr lang="sk-SK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sk-SK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Potřebné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pomůcky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a materiály: Plastelína v </a:t>
            </a:r>
            <a:r>
              <a:rPr lang="sk-SK" sz="2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různych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600" spc="-1" dirty="0" err="1">
                <a:solidFill>
                  <a:srgbClr val="002060"/>
                </a:solidFill>
                <a:latin typeface="Calibri"/>
                <a:ea typeface="Calibri"/>
              </a:rPr>
              <a:t>barv</a:t>
            </a:r>
            <a:r>
              <a:rPr lang="sk-SK" sz="2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ách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: červená, </a:t>
            </a:r>
            <a:r>
              <a:rPr lang="sk-SK" sz="2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žlutá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, modrá, </a:t>
            </a:r>
            <a:r>
              <a:rPr lang="sk-SK" sz="2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bílá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, </a:t>
            </a:r>
            <a:r>
              <a:rPr lang="sk-SK" sz="2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černá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; Plastová </a:t>
            </a:r>
            <a:r>
              <a:rPr lang="sk-SK" sz="2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deska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na práci s plastelínou; zobrazení </a:t>
            </a:r>
            <a:r>
              <a:rPr lang="sk-SK" sz="2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Hertzsprungova-Russellova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diagramu </a:t>
            </a:r>
            <a:r>
              <a:rPr lang="sk-SK" sz="2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hvězd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z teoretické </a:t>
            </a:r>
            <a:r>
              <a:rPr lang="sk-SK" sz="2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části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 </a:t>
            </a:r>
            <a:endParaRPr lang="sk-SK" sz="2600" b="0" strike="noStrike" spc="-1" dirty="0">
              <a:latin typeface="Arial"/>
            </a:endParaRPr>
          </a:p>
        </p:txBody>
      </p:sp>
      <p:sp>
        <p:nvSpPr>
          <p:cNvPr id="2" name="Shape 58">
            <a:extLst>
              <a:ext uri="{FF2B5EF4-FFF2-40B4-BE49-F238E27FC236}">
                <a16:creationId xmlns:a16="http://schemas.microsoft.com/office/drawing/2014/main" id="{7ADDDB61-937D-43AC-B09F-AF6EF6C004DA}"/>
              </a:ext>
            </a:extLst>
          </p:cNvPr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 dirty="0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 dirty="0">
              <a:latin typeface="Arial"/>
            </a:endParaRPr>
          </a:p>
        </p:txBody>
      </p:sp>
      <p:pic>
        <p:nvPicPr>
          <p:cNvPr id="195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196" name="image2.jpeg"/>
          <p:cNvPicPr/>
          <p:nvPr/>
        </p:nvPicPr>
        <p:blipFill>
          <a:blip r:embed="rId3"/>
          <a:stretch/>
        </p:blipFill>
        <p:spPr>
          <a:xfrm>
            <a:off x="-6840" y="58035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197" name="CustomShape 2"/>
          <p:cNvSpPr/>
          <p:nvPr/>
        </p:nvSpPr>
        <p:spPr>
          <a:xfrm>
            <a:off x="253440" y="723240"/>
            <a:ext cx="11684880" cy="4401205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4400" b="0" u="sng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Praktické cvičení 7.2.2. </a:t>
            </a:r>
            <a:r>
              <a:rPr lang="sk-SK" sz="4400" u="sng" spc="-1" dirty="0">
                <a:solidFill>
                  <a:srgbClr val="002060"/>
                </a:solidFill>
                <a:latin typeface="Calibri"/>
                <a:ea typeface="Calibri"/>
              </a:rPr>
              <a:t>Jak</a:t>
            </a:r>
            <a:r>
              <a:rPr lang="sk-SK" sz="4400" b="0" u="sng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 </a:t>
            </a:r>
            <a:r>
              <a:rPr lang="sk-SK" sz="4400" b="0" u="sng" strike="noStrike" spc="-1" dirty="0" err="1">
                <a:solidFill>
                  <a:srgbClr val="002060"/>
                </a:solidFill>
                <a:uFillTx/>
                <a:latin typeface="Calibri"/>
                <a:ea typeface="Calibri"/>
              </a:rPr>
              <a:t>velké</a:t>
            </a:r>
            <a:r>
              <a:rPr lang="sk-SK" sz="4400" b="0" u="sng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 </a:t>
            </a:r>
            <a:r>
              <a:rPr lang="sk-SK" sz="4400" b="0" u="sng" strike="noStrike" spc="-1" dirty="0" err="1">
                <a:solidFill>
                  <a:srgbClr val="002060"/>
                </a:solidFill>
                <a:uFillTx/>
                <a:latin typeface="Calibri"/>
                <a:ea typeface="Calibri"/>
              </a:rPr>
              <a:t>jsou</a:t>
            </a:r>
            <a:r>
              <a:rPr lang="sk-SK" sz="4400" b="0" u="sng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 </a:t>
            </a:r>
            <a:r>
              <a:rPr lang="sk-SK" sz="4400" b="0" u="sng" strike="noStrike" spc="-1" dirty="0" err="1">
                <a:solidFill>
                  <a:srgbClr val="002060"/>
                </a:solidFill>
                <a:uFillTx/>
                <a:latin typeface="Calibri"/>
                <a:ea typeface="Calibri"/>
              </a:rPr>
              <a:t>hvězdy</a:t>
            </a:r>
            <a:r>
              <a:rPr lang="sk-SK" sz="4400" b="0" u="sng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? </a:t>
            </a:r>
            <a:endParaRPr lang="sk-SK" sz="4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sk-SK" sz="4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Metodická </a:t>
            </a:r>
            <a:r>
              <a:rPr lang="sk-SK" sz="32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část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: modul 7, téma 2.</a:t>
            </a:r>
            <a:endParaRPr lang="sk-SK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sk-SK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3200" spc="-1" dirty="0" err="1">
                <a:solidFill>
                  <a:srgbClr val="002060"/>
                </a:solidFill>
                <a:latin typeface="Calibri"/>
                <a:ea typeface="Calibri"/>
              </a:rPr>
              <a:t>Cíl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: </a:t>
            </a:r>
            <a:r>
              <a:rPr lang="sk-SK" sz="32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Při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tomto cvičení </a:t>
            </a:r>
            <a:r>
              <a:rPr lang="sk-SK" sz="32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žáci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získají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představu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o </a:t>
            </a:r>
            <a:r>
              <a:rPr lang="sk-SK" sz="32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velikosti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hvězd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a pochopí </a:t>
            </a:r>
            <a:r>
              <a:rPr lang="sk-SK" sz="32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vztah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mezi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hmotností a </a:t>
            </a:r>
            <a:r>
              <a:rPr lang="sk-SK" sz="32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poloměrem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hvězd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</a:t>
            </a:r>
            <a:endParaRPr lang="sk-SK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sk-SK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32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Potřebné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pomůcky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a materiály: </a:t>
            </a:r>
            <a:r>
              <a:rPr lang="sk-SK" sz="32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Tabulka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s </a:t>
            </a:r>
            <a:r>
              <a:rPr lang="sk-SK" sz="32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hvězdnými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údaji; kalkulačka.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endParaRPr lang="sk-SK" sz="2800" b="0" strike="noStrike" spc="-1" dirty="0">
              <a:latin typeface="Arial"/>
            </a:endParaRPr>
          </a:p>
        </p:txBody>
      </p:sp>
      <p:sp>
        <p:nvSpPr>
          <p:cNvPr id="2" name="Shape 58">
            <a:extLst>
              <a:ext uri="{FF2B5EF4-FFF2-40B4-BE49-F238E27FC236}">
                <a16:creationId xmlns:a16="http://schemas.microsoft.com/office/drawing/2014/main" id="{5CC55F26-D24B-47A4-B9A0-14296F80E98A}"/>
              </a:ext>
            </a:extLst>
          </p:cNvPr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 dirty="0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 dirty="0">
              <a:latin typeface="Arial"/>
            </a:endParaRPr>
          </a:p>
        </p:txBody>
      </p:sp>
      <p:pic>
        <p:nvPicPr>
          <p:cNvPr id="199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200" name="image2.jpeg"/>
          <p:cNvPicPr/>
          <p:nvPr/>
        </p:nvPicPr>
        <p:blipFill>
          <a:blip r:embed="rId3"/>
          <a:stretch/>
        </p:blipFill>
        <p:spPr>
          <a:xfrm>
            <a:off x="-6840" y="58035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201" name="CustomShape 2"/>
          <p:cNvSpPr/>
          <p:nvPr/>
        </p:nvSpPr>
        <p:spPr>
          <a:xfrm>
            <a:off x="249840" y="812160"/>
            <a:ext cx="11684880" cy="707886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4000" b="0" u="sng" strike="noStrike" spc="-1" dirty="0">
                <a:solidFill>
                  <a:srgbClr val="44546A"/>
                </a:solidFill>
                <a:uFillTx/>
                <a:latin typeface="Calibri"/>
                <a:ea typeface="Calibri"/>
              </a:rPr>
              <a:t>Cvičení 7.3.1: </a:t>
            </a:r>
            <a:r>
              <a:rPr lang="sk-SK" sz="40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Evoluční cesta </a:t>
            </a:r>
            <a:r>
              <a:rPr lang="sk-SK" sz="4000" b="0" strike="noStrike" spc="-1" dirty="0" err="1">
                <a:solidFill>
                  <a:srgbClr val="001A4C"/>
                </a:solidFill>
                <a:latin typeface="Calibri"/>
                <a:ea typeface="Calibri"/>
              </a:rPr>
              <a:t>Slunce</a:t>
            </a:r>
            <a:r>
              <a:rPr lang="sk-SK" sz="4000" b="0" strike="noStrike" spc="-1" dirty="0">
                <a:solidFill>
                  <a:srgbClr val="44546A"/>
                </a:solidFill>
                <a:uFillTx/>
                <a:latin typeface="Calibri"/>
                <a:ea typeface="Calibri"/>
              </a:rPr>
              <a:t>.</a:t>
            </a:r>
            <a:r>
              <a:rPr lang="sk-SK" sz="4000" b="0" strike="noStrike" spc="-1" dirty="0">
                <a:solidFill>
                  <a:srgbClr val="44546A"/>
                </a:solidFill>
                <a:latin typeface="Calibri"/>
                <a:ea typeface="Calibri"/>
              </a:rPr>
              <a:t>   </a:t>
            </a:r>
            <a:endParaRPr lang="sk-SK" sz="4000" b="0" strike="noStrike" spc="-1" dirty="0">
              <a:latin typeface="Arial"/>
            </a:endParaRPr>
          </a:p>
        </p:txBody>
      </p:sp>
      <p:sp>
        <p:nvSpPr>
          <p:cNvPr id="202" name="CustomShape 3"/>
          <p:cNvSpPr/>
          <p:nvPr/>
        </p:nvSpPr>
        <p:spPr>
          <a:xfrm>
            <a:off x="249840" y="3776760"/>
            <a:ext cx="11684880" cy="984885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2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Potřebné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pomůcky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a materiály: </a:t>
            </a:r>
            <a:r>
              <a:rPr lang="sk-SK" sz="32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Hertzsprungův-Russellův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diagram </a:t>
            </a:r>
            <a:r>
              <a:rPr lang="sk-SK" sz="32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hvězd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 </a:t>
            </a:r>
            <a:endParaRPr lang="sk-SK" sz="3200" b="0" strike="noStrike" spc="-1" dirty="0">
              <a:latin typeface="Arial"/>
            </a:endParaRPr>
          </a:p>
        </p:txBody>
      </p:sp>
      <p:sp>
        <p:nvSpPr>
          <p:cNvPr id="203" name="CustomShape 4"/>
          <p:cNvSpPr/>
          <p:nvPr/>
        </p:nvSpPr>
        <p:spPr>
          <a:xfrm>
            <a:off x="261360" y="2160000"/>
            <a:ext cx="11684880" cy="1477328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Metodická </a:t>
            </a:r>
            <a:r>
              <a:rPr lang="sk-SK" sz="32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část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: modul 7, téma </a:t>
            </a:r>
            <a:r>
              <a:rPr lang="sk-SK" sz="3200" spc="-1" dirty="0">
                <a:solidFill>
                  <a:srgbClr val="002060"/>
                </a:solidFill>
                <a:latin typeface="Calibri"/>
                <a:ea typeface="Calibri"/>
              </a:rPr>
              <a:t>3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</a:t>
            </a:r>
            <a:endParaRPr lang="sk-SK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3200" spc="-1" dirty="0" err="1">
                <a:solidFill>
                  <a:srgbClr val="002060"/>
                </a:solidFill>
                <a:latin typeface="Calibri"/>
                <a:ea typeface="Calibri"/>
              </a:rPr>
              <a:t>Cíl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: </a:t>
            </a:r>
            <a:r>
              <a:rPr lang="sk-SK" sz="32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Cílem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je, aby </a:t>
            </a:r>
            <a:r>
              <a:rPr lang="sk-SK" sz="32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žáci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pochopili vývojový význam </a:t>
            </a:r>
            <a:r>
              <a:rPr lang="sk-SK" sz="32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Hertzsprungova-Russellova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diagramu </a:t>
            </a:r>
            <a:r>
              <a:rPr lang="sk-SK" sz="32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hvězd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</a:t>
            </a:r>
            <a:endParaRPr lang="sk-SK" sz="3200" b="0" strike="noStrike" spc="-1" dirty="0">
              <a:latin typeface="Arial"/>
            </a:endParaRPr>
          </a:p>
        </p:txBody>
      </p:sp>
      <p:sp>
        <p:nvSpPr>
          <p:cNvPr id="2" name="Shape 58">
            <a:extLst>
              <a:ext uri="{FF2B5EF4-FFF2-40B4-BE49-F238E27FC236}">
                <a16:creationId xmlns:a16="http://schemas.microsoft.com/office/drawing/2014/main" id="{F88B07B5-71A8-4616-88C9-81CED9F044E2}"/>
              </a:ext>
            </a:extLst>
          </p:cNvPr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>
              <a:latin typeface="Arial"/>
            </a:endParaRPr>
          </a:p>
        </p:txBody>
      </p:sp>
      <p:pic>
        <p:nvPicPr>
          <p:cNvPr id="205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206" name="image2.jpeg"/>
          <p:cNvPicPr/>
          <p:nvPr/>
        </p:nvPicPr>
        <p:blipFill>
          <a:blip r:embed="rId3"/>
          <a:stretch/>
        </p:blipFill>
        <p:spPr>
          <a:xfrm>
            <a:off x="-6840" y="58035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207" name="CustomShape 2"/>
          <p:cNvSpPr/>
          <p:nvPr/>
        </p:nvSpPr>
        <p:spPr>
          <a:xfrm>
            <a:off x="249840" y="812160"/>
            <a:ext cx="11684880" cy="769441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4400" b="0" u="sng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Praktické cvičení 7.3.1: </a:t>
            </a:r>
            <a:r>
              <a:rPr lang="sk-SK" sz="4400" b="0" strike="noStrike" spc="-1" dirty="0" err="1">
                <a:solidFill>
                  <a:srgbClr val="002060"/>
                </a:solidFill>
                <a:uFillTx/>
                <a:latin typeface="Calibri"/>
                <a:ea typeface="Calibri"/>
              </a:rPr>
              <a:t>Pokračování</a:t>
            </a:r>
            <a:r>
              <a:rPr lang="sk-SK" sz="4400" b="0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:</a:t>
            </a:r>
            <a:endParaRPr lang="sk-SK" sz="4400" b="0" strike="noStrike" spc="-1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208" name="CustomShape 3"/>
          <p:cNvSpPr/>
          <p:nvPr/>
        </p:nvSpPr>
        <p:spPr>
          <a:xfrm>
            <a:off x="378360" y="3198600"/>
            <a:ext cx="11684880" cy="553998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Odpověď</a:t>
            </a:r>
            <a:r>
              <a:rPr lang="sk-SK" sz="3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: </a:t>
            </a:r>
            <a:r>
              <a:rPr lang="sk-SK" sz="3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Obrázek</a:t>
            </a:r>
            <a:r>
              <a:rPr lang="sk-SK" sz="3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vpravo: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endParaRPr lang="sk-SK" sz="2800" b="0" strike="noStrike" spc="-1" dirty="0">
              <a:latin typeface="Arial"/>
            </a:endParaRPr>
          </a:p>
        </p:txBody>
      </p:sp>
      <p:pic>
        <p:nvPicPr>
          <p:cNvPr id="209" name="image4.png"/>
          <p:cNvPicPr/>
          <p:nvPr/>
        </p:nvPicPr>
        <p:blipFill>
          <a:blip r:embed="rId4"/>
          <a:stretch/>
        </p:blipFill>
        <p:spPr>
          <a:xfrm>
            <a:off x="8064360" y="2760480"/>
            <a:ext cx="2519640" cy="2680920"/>
          </a:xfrm>
          <a:prstGeom prst="rect">
            <a:avLst/>
          </a:prstGeom>
          <a:ln w="12600">
            <a:noFill/>
          </a:ln>
        </p:spPr>
      </p:pic>
      <p:sp>
        <p:nvSpPr>
          <p:cNvPr id="210" name="CustomShape 4"/>
          <p:cNvSpPr/>
          <p:nvPr/>
        </p:nvSpPr>
        <p:spPr>
          <a:xfrm>
            <a:off x="307440" y="1571760"/>
            <a:ext cx="11827080" cy="1661993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Postup: Na </a:t>
            </a:r>
            <a:r>
              <a:rPr lang="sk-SK" sz="3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Hertzsprungově-Russellově</a:t>
            </a:r>
            <a:r>
              <a:rPr lang="sk-SK" sz="3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diagramu </a:t>
            </a:r>
            <a:r>
              <a:rPr lang="sk-SK" sz="3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hvězd</a:t>
            </a:r>
            <a:r>
              <a:rPr lang="sk-SK" sz="3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schématicky</a:t>
            </a:r>
            <a:r>
              <a:rPr lang="sk-SK" sz="3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nakreslete</a:t>
            </a:r>
            <a:r>
              <a:rPr lang="sk-SK" sz="3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evoluční cestu </a:t>
            </a:r>
            <a:r>
              <a:rPr lang="sk-SK" sz="3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našeho</a:t>
            </a:r>
            <a:r>
              <a:rPr lang="sk-SK" sz="3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Slunce</a:t>
            </a:r>
            <a:r>
              <a:rPr lang="sk-SK" sz="3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od jeho </a:t>
            </a:r>
            <a:r>
              <a:rPr lang="sk-SK" sz="3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současného</a:t>
            </a:r>
            <a:r>
              <a:rPr lang="sk-SK" sz="3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stavu po </a:t>
            </a:r>
            <a:r>
              <a:rPr lang="sk-SK" sz="3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konec</a:t>
            </a:r>
            <a:r>
              <a:rPr lang="sk-SK" sz="3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jeho života.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endParaRPr lang="sk-SK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 dirty="0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 dirty="0">
              <a:latin typeface="Arial"/>
            </a:endParaRPr>
          </a:p>
        </p:txBody>
      </p:sp>
      <p:pic>
        <p:nvPicPr>
          <p:cNvPr id="212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213" name="image2.jpeg"/>
          <p:cNvPicPr/>
          <p:nvPr/>
        </p:nvPicPr>
        <p:blipFill>
          <a:blip r:embed="rId3"/>
          <a:stretch/>
        </p:blipFill>
        <p:spPr>
          <a:xfrm>
            <a:off x="-6840" y="58035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214" name="CustomShape 2"/>
          <p:cNvSpPr/>
          <p:nvPr/>
        </p:nvSpPr>
        <p:spPr>
          <a:xfrm>
            <a:off x="249840" y="812160"/>
            <a:ext cx="11684880" cy="769441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4400" b="0" u="sng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Praktické cvičení 7.3.1: </a:t>
            </a:r>
            <a:r>
              <a:rPr lang="sk-SK" sz="4400" b="0" strike="noStrike" spc="-1" dirty="0" err="1">
                <a:solidFill>
                  <a:srgbClr val="002060"/>
                </a:solidFill>
                <a:uFillTx/>
                <a:latin typeface="Calibri"/>
                <a:ea typeface="Calibri"/>
              </a:rPr>
              <a:t>Pokračování</a:t>
            </a:r>
            <a:r>
              <a:rPr lang="sk-SK" sz="4400" b="0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:</a:t>
            </a:r>
            <a:endParaRPr lang="sk-SK" sz="4400" b="0" strike="noStrike" spc="-1" dirty="0">
              <a:latin typeface="Arial"/>
            </a:endParaRPr>
          </a:p>
        </p:txBody>
      </p:sp>
      <p:sp>
        <p:nvSpPr>
          <p:cNvPr id="215" name="CustomShape 3"/>
          <p:cNvSpPr/>
          <p:nvPr/>
        </p:nvSpPr>
        <p:spPr>
          <a:xfrm>
            <a:off x="306720" y="1521000"/>
            <a:ext cx="11684880" cy="3262432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Otázky:</a:t>
            </a:r>
            <a:endParaRPr lang="sk-SK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1. Stane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se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Slunce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na konci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svého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života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neutronovou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hvězdou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? Proč?</a:t>
            </a:r>
            <a:endParaRPr lang="sk-SK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[</a:t>
            </a:r>
            <a:r>
              <a:rPr lang="sk-SK" sz="2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Odpověď</a:t>
            </a:r>
            <a:r>
              <a:rPr lang="sk-SK" sz="2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: </a:t>
            </a:r>
            <a:r>
              <a:rPr lang="sk-SK" sz="2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Slunce</a:t>
            </a:r>
            <a:r>
              <a:rPr lang="sk-SK" sz="2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se</a:t>
            </a:r>
            <a:r>
              <a:rPr lang="sk-SK" sz="2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nestane </a:t>
            </a:r>
            <a:r>
              <a:rPr lang="sk-SK" sz="2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neutronovou</a:t>
            </a:r>
            <a:r>
              <a:rPr lang="sk-SK" sz="2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hvězdou</a:t>
            </a:r>
            <a:r>
              <a:rPr lang="sk-SK" sz="2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, </a:t>
            </a:r>
            <a:r>
              <a:rPr lang="sk-SK" sz="2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protože</a:t>
            </a:r>
            <a:r>
              <a:rPr lang="sk-SK" sz="2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na to nemá </a:t>
            </a:r>
            <a:r>
              <a:rPr lang="sk-SK" sz="2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dostatečnou</a:t>
            </a:r>
            <a:r>
              <a:rPr lang="sk-SK" sz="2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hmotnost</a:t>
            </a:r>
            <a:r>
              <a:rPr lang="sk-SK" sz="2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.]</a:t>
            </a:r>
            <a:endParaRPr lang="sk-SK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sk-SK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2.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Kdy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hvězda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skončí svoji cestu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jako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černá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díra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?</a:t>
            </a:r>
            <a:endParaRPr lang="sk-SK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[</a:t>
            </a:r>
            <a:r>
              <a:rPr lang="sk-SK" sz="2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Odpověď</a:t>
            </a:r>
            <a:r>
              <a:rPr lang="sk-SK" sz="2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: </a:t>
            </a:r>
            <a:r>
              <a:rPr lang="sk-SK" sz="2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Když</a:t>
            </a:r>
            <a:r>
              <a:rPr lang="sk-SK" sz="2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má po </a:t>
            </a:r>
            <a:r>
              <a:rPr lang="sk-SK" sz="2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fázi</a:t>
            </a:r>
            <a:r>
              <a:rPr lang="sk-SK" sz="2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supernovy</a:t>
            </a:r>
            <a:r>
              <a:rPr lang="sk-SK" sz="2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zbytek</a:t>
            </a:r>
            <a:r>
              <a:rPr lang="sk-SK" sz="2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hvězdy</a:t>
            </a:r>
            <a:r>
              <a:rPr lang="sk-SK" sz="2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hmotnost</a:t>
            </a:r>
            <a:r>
              <a:rPr lang="sk-SK" sz="2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větší</a:t>
            </a:r>
            <a:r>
              <a:rPr lang="sk-SK" sz="2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než 3 hmotnosti </a:t>
            </a:r>
            <a:r>
              <a:rPr lang="sk-SK" sz="2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Slunce</a:t>
            </a:r>
            <a:r>
              <a:rPr lang="sk-SK" sz="2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, gravitační kolaps bude </a:t>
            </a:r>
            <a:r>
              <a:rPr lang="sk-SK" sz="2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pokračovat</a:t>
            </a:r>
            <a:r>
              <a:rPr lang="sk-SK" sz="2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, </a:t>
            </a:r>
            <a:r>
              <a:rPr lang="sk-SK" sz="2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dokud</a:t>
            </a:r>
            <a:r>
              <a:rPr lang="sk-SK" sz="2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se</a:t>
            </a:r>
            <a:r>
              <a:rPr lang="sk-SK" sz="2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ze</a:t>
            </a:r>
            <a:r>
              <a:rPr lang="sk-SK" sz="2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zbytku</a:t>
            </a:r>
            <a:r>
              <a:rPr lang="sk-SK" sz="2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nestane </a:t>
            </a:r>
            <a:r>
              <a:rPr lang="sk-SK" sz="2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černá</a:t>
            </a:r>
            <a:r>
              <a:rPr lang="sk-SK" sz="2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díra</a:t>
            </a:r>
            <a:r>
              <a:rPr lang="sk-SK" sz="2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].</a:t>
            </a:r>
            <a:endParaRPr lang="sk-SK" sz="2400" b="0" strike="noStrike" spc="-1" dirty="0">
              <a:latin typeface="Arial"/>
            </a:endParaRPr>
          </a:p>
        </p:txBody>
      </p:sp>
      <p:sp>
        <p:nvSpPr>
          <p:cNvPr id="2" name="Shape 58">
            <a:extLst>
              <a:ext uri="{FF2B5EF4-FFF2-40B4-BE49-F238E27FC236}">
                <a16:creationId xmlns:a16="http://schemas.microsoft.com/office/drawing/2014/main" id="{C5A42F84-4844-4CBC-9EAD-E7DC0C55991C}"/>
              </a:ext>
            </a:extLst>
          </p:cNvPr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2.jpg">
            <a:extLst>
              <a:ext uri="{FF2B5EF4-FFF2-40B4-BE49-F238E27FC236}">
                <a16:creationId xmlns:a16="http://schemas.microsoft.com/office/drawing/2014/main" id="{67DC00D4-5EDA-4398-9BDF-084CD55F4D6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1.png">
            <a:extLst>
              <a:ext uri="{FF2B5EF4-FFF2-40B4-BE49-F238E27FC236}">
                <a16:creationId xmlns:a16="http://schemas.microsoft.com/office/drawing/2014/main" id="{FD4AB659-7E47-4BC4-AD2D-C505FE1C6841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hape 63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grpSp>
        <p:nvGrpSpPr>
          <p:cNvPr id="70" name="Group 70"/>
          <p:cNvGrpSpPr/>
          <p:nvPr/>
        </p:nvGrpSpPr>
        <p:grpSpPr>
          <a:xfrm>
            <a:off x="1116521" y="3416575"/>
            <a:ext cx="3795125" cy="1779938"/>
            <a:chOff x="-723654" y="0"/>
            <a:chExt cx="3795123" cy="1779936"/>
          </a:xfrm>
        </p:grpSpPr>
        <p:sp>
          <p:nvSpPr>
            <p:cNvPr id="66" name="Shape 66"/>
            <p:cNvSpPr/>
            <p:nvPr/>
          </p:nvSpPr>
          <p:spPr>
            <a:xfrm>
              <a:off x="-1" y="0"/>
              <a:ext cx="2080590" cy="176868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69" name="Group 69"/>
            <p:cNvGrpSpPr/>
            <p:nvPr/>
          </p:nvGrpSpPr>
          <p:grpSpPr>
            <a:xfrm>
              <a:off x="-723654" y="683495"/>
              <a:ext cx="3795123" cy="1096441"/>
              <a:chOff x="-809993" y="347372"/>
              <a:chExt cx="3795121" cy="1096440"/>
            </a:xfrm>
          </p:grpSpPr>
          <p:sp>
            <p:nvSpPr>
              <p:cNvPr id="67" name="Shape 67"/>
              <p:cNvSpPr/>
              <p:nvPr/>
            </p:nvSpPr>
            <p:spPr>
              <a:xfrm>
                <a:off x="-809993" y="347372"/>
                <a:ext cx="3707841" cy="1096440"/>
              </a:xfrm>
              <a:prstGeom prst="rect">
                <a:avLst/>
              </a:prstGeom>
              <a:solidFill>
                <a:srgbClr val="A5A5A5"/>
              </a:solidFill>
              <a:ln w="1905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68" name="Shape 68"/>
              <p:cNvSpPr/>
              <p:nvPr/>
            </p:nvSpPr>
            <p:spPr>
              <a:xfrm>
                <a:off x="-600507" y="401717"/>
                <a:ext cx="3585635" cy="87716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sz="1900" b="1" dirty="0">
                    <a:solidFill>
                      <a:srgbClr val="0D0D0D"/>
                    </a:solidFill>
                  </a:rPr>
                  <a:t>4.</a:t>
                </a:r>
                <a:r>
                  <a:rPr sz="1900" b="1" dirty="0">
                    <a:solidFill>
                      <a:srgbClr val="FFFFFF"/>
                    </a:solidFill>
                  </a:rPr>
                  <a:t> </a:t>
                </a:r>
                <a:r>
                  <a:rPr sz="1900" b="1" dirty="0"/>
                  <a:t>STARS </a:t>
                </a:r>
                <a:r>
                  <a:rPr lang="cs-CZ" sz="1900" b="1" dirty="0"/>
                  <a:t>Koncept edukačního programu pro výuku astronomie</a:t>
                </a:r>
                <a:endParaRPr sz="1900" b="1" dirty="0"/>
              </a:p>
            </p:txBody>
          </p:sp>
        </p:grpSp>
      </p:grpSp>
      <p:grpSp>
        <p:nvGrpSpPr>
          <p:cNvPr id="73" name="Group 73"/>
          <p:cNvGrpSpPr/>
          <p:nvPr/>
        </p:nvGrpSpPr>
        <p:grpSpPr>
          <a:xfrm>
            <a:off x="5338533" y="4051202"/>
            <a:ext cx="4144137" cy="1221107"/>
            <a:chOff x="0" y="0"/>
            <a:chExt cx="3830799" cy="1221104"/>
          </a:xfrm>
        </p:grpSpPr>
        <p:sp>
          <p:nvSpPr>
            <p:cNvPr id="71" name="Shape 71"/>
            <p:cNvSpPr/>
            <p:nvPr/>
          </p:nvSpPr>
          <p:spPr>
            <a:xfrm>
              <a:off x="0" y="0"/>
              <a:ext cx="1954213" cy="96520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 b="1"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47117" y="303594"/>
              <a:ext cx="3783682" cy="917510"/>
            </a:xfrm>
            <a:prstGeom prst="rect">
              <a:avLst/>
            </a:prstGeom>
            <a:solidFill>
              <a:srgbClr val="ED7D31"/>
            </a:solidFill>
            <a:ln w="12700" cap="flat">
              <a:solidFill>
                <a:srgbClr val="AD5B24"/>
              </a:solidFill>
              <a:prstDash val="solid"/>
              <a:miter lim="8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80000" tIns="180000" rIns="180000" bIns="180000" numCol="1" anchor="ctr">
              <a:spAutoFit/>
            </a:bodyPr>
            <a:lstStyle>
              <a:lvl1pPr>
                <a:defRPr b="1"/>
              </a:lvl1pPr>
            </a:lstStyle>
            <a:p>
              <a:pPr lvl="0" algn="ctr">
                <a:defRPr b="0"/>
              </a:pPr>
              <a:r>
                <a:rPr lang="cs-CZ" b="1" dirty="0"/>
                <a:t>Mezinárodní online konference </a:t>
              </a:r>
              <a:r>
                <a:rPr b="1" dirty="0"/>
                <a:t>2020</a:t>
              </a:r>
            </a:p>
          </p:txBody>
        </p:sp>
      </p:grpSp>
      <p:grpSp>
        <p:nvGrpSpPr>
          <p:cNvPr id="78" name="Group 78"/>
          <p:cNvGrpSpPr/>
          <p:nvPr/>
        </p:nvGrpSpPr>
        <p:grpSpPr>
          <a:xfrm>
            <a:off x="652964" y="1810399"/>
            <a:ext cx="3602726" cy="1880032"/>
            <a:chOff x="-1" y="-1"/>
            <a:chExt cx="3602724" cy="1942344"/>
          </a:xfrm>
        </p:grpSpPr>
        <p:sp>
          <p:nvSpPr>
            <p:cNvPr id="74" name="Shape 74"/>
            <p:cNvSpPr/>
            <p:nvPr/>
          </p:nvSpPr>
          <p:spPr>
            <a:xfrm>
              <a:off x="-1" y="-1"/>
              <a:ext cx="3356336" cy="14638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600"/>
              </a:pPr>
              <a:endParaRPr/>
            </a:p>
          </p:txBody>
        </p:sp>
        <p:grpSp>
          <p:nvGrpSpPr>
            <p:cNvPr id="77" name="Group 77"/>
            <p:cNvGrpSpPr/>
            <p:nvPr/>
          </p:nvGrpSpPr>
          <p:grpSpPr>
            <a:xfrm>
              <a:off x="71458" y="65366"/>
              <a:ext cx="3531265" cy="1876977"/>
              <a:chOff x="-1" y="0"/>
              <a:chExt cx="3531263" cy="1876975"/>
            </a:xfrm>
          </p:grpSpPr>
          <p:sp>
            <p:nvSpPr>
              <p:cNvPr id="75" name="Shape 75"/>
              <p:cNvSpPr/>
              <p:nvPr/>
            </p:nvSpPr>
            <p:spPr>
              <a:xfrm>
                <a:off x="-1" y="0"/>
                <a:ext cx="3531263" cy="1876975"/>
              </a:xfrm>
              <a:prstGeom prst="rect">
                <a:avLst/>
              </a:prstGeom>
              <a:gradFill flip="none" rotWithShape="1">
                <a:gsLst>
                  <a:gs pos="0">
                    <a:srgbClr val="5F82CB"/>
                  </a:gs>
                  <a:gs pos="50000">
                    <a:srgbClr val="3E70CA"/>
                  </a:gs>
                  <a:gs pos="100000">
                    <a:srgbClr val="2F61BA"/>
                  </a:gs>
                </a:gsLst>
                <a:lin ang="5400000" scaled="0"/>
              </a:gradFill>
              <a:ln w="6350" cap="flat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76" name="Shape 76"/>
              <p:cNvSpPr/>
              <p:nvPr/>
            </p:nvSpPr>
            <p:spPr>
              <a:xfrm>
                <a:off x="177088" y="202674"/>
                <a:ext cx="3177984" cy="151039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lang="sk-SK" sz="1900" b="1" dirty="0">
                    <a:solidFill>
                      <a:srgbClr val="FFFFFF"/>
                    </a:solidFill>
                  </a:rPr>
                  <a:t>1.</a:t>
                </a:r>
                <a:r>
                  <a:rPr lang="sk-SK" sz="1900" dirty="0">
                    <a:solidFill>
                      <a:srgbClr val="FFFFFF"/>
                    </a:solidFill>
                  </a:rPr>
                  <a:t> </a:t>
                </a:r>
                <a:r>
                  <a:rPr lang="sk-SK" sz="1900" b="1" dirty="0">
                    <a:solidFill>
                      <a:srgbClr val="FFFFFF"/>
                    </a:solidFill>
                  </a:rPr>
                  <a:t>STARS Metodická </a:t>
                </a:r>
                <a:r>
                  <a:rPr lang="sk-SK" sz="1900" b="1" dirty="0" err="1">
                    <a:solidFill>
                      <a:srgbClr val="FFFFFF"/>
                    </a:solidFill>
                  </a:rPr>
                  <a:t>příručka</a:t>
                </a:r>
                <a:r>
                  <a:rPr lang="sk-SK" sz="1900" b="1" dirty="0">
                    <a:solidFill>
                      <a:srgbClr val="FFFFFF"/>
                    </a:solidFill>
                  </a:rPr>
                  <a:t> </a:t>
                </a:r>
                <a:r>
                  <a:rPr lang="sk-SK" sz="1900" b="1" dirty="0" err="1">
                    <a:solidFill>
                      <a:srgbClr val="FFFFFF"/>
                    </a:solidFill>
                  </a:rPr>
                  <a:t>pro</a:t>
                </a:r>
                <a:r>
                  <a:rPr lang="sk-SK" sz="1900" b="1" dirty="0">
                    <a:solidFill>
                      <a:srgbClr val="FFFFFF"/>
                    </a:solidFill>
                  </a:rPr>
                  <a:t> </a:t>
                </a:r>
                <a:r>
                  <a:rPr lang="sk-SK" sz="1900" b="1" dirty="0" err="1">
                    <a:solidFill>
                      <a:srgbClr val="FFFFFF"/>
                    </a:solidFill>
                  </a:rPr>
                  <a:t>učitele</a:t>
                </a:r>
                <a:endParaRPr lang="sk-SK" sz="1900" dirty="0">
                  <a:solidFill>
                    <a:srgbClr val="FFFFFF"/>
                  </a:solidFill>
                </a:endParaRPr>
              </a:p>
              <a:p>
                <a:pPr lvl="0"/>
                <a:r>
                  <a:rPr lang="sk-SK" sz="1900" dirty="0">
                    <a:solidFill>
                      <a:srgbClr val="FFFFFF"/>
                    </a:solidFill>
                  </a:rPr>
                  <a:t>materiál </a:t>
                </a:r>
                <a:r>
                  <a:rPr lang="sk-SK" sz="1900" dirty="0" err="1">
                    <a:solidFill>
                      <a:srgbClr val="FFFFFF"/>
                    </a:solidFill>
                  </a:rPr>
                  <a:t>pro</a:t>
                </a:r>
                <a:r>
                  <a:rPr lang="sk-SK" sz="1900" dirty="0">
                    <a:solidFill>
                      <a:srgbClr val="FFFFFF"/>
                    </a:solidFill>
                  </a:rPr>
                  <a:t> </a:t>
                </a:r>
                <a:r>
                  <a:rPr lang="sk-SK" sz="1900" dirty="0" err="1">
                    <a:solidFill>
                      <a:srgbClr val="FFFFFF"/>
                    </a:solidFill>
                  </a:rPr>
                  <a:t>učitele</a:t>
                </a:r>
                <a:r>
                  <a:rPr lang="sk-SK" sz="1900" dirty="0">
                    <a:solidFill>
                      <a:srgbClr val="FFFFFF"/>
                    </a:solidFill>
                  </a:rPr>
                  <a:t> </a:t>
                </a:r>
                <a:r>
                  <a:rPr lang="sk-SK" sz="1900" dirty="0" err="1">
                    <a:solidFill>
                      <a:srgbClr val="FFFFFF"/>
                    </a:solidFill>
                  </a:rPr>
                  <a:t>připravený</a:t>
                </a:r>
                <a:r>
                  <a:rPr lang="sk-SK" sz="1900" dirty="0">
                    <a:solidFill>
                      <a:srgbClr val="FFFFFF"/>
                    </a:solidFill>
                  </a:rPr>
                  <a:t> </a:t>
                </a:r>
                <a:br>
                  <a:rPr lang="sk-SK" sz="1900" dirty="0">
                    <a:solidFill>
                      <a:srgbClr val="FFFFFF"/>
                    </a:solidFill>
                  </a:rPr>
                </a:br>
                <a:r>
                  <a:rPr lang="sk-SK" sz="1900" dirty="0">
                    <a:solidFill>
                      <a:srgbClr val="FFFFFF"/>
                    </a:solidFill>
                  </a:rPr>
                  <a:t>k okamžitému použití</a:t>
                </a:r>
              </a:p>
            </p:txBody>
          </p:sp>
        </p:grpSp>
      </p:grpSp>
      <p:grpSp>
        <p:nvGrpSpPr>
          <p:cNvPr id="83" name="Group 83"/>
          <p:cNvGrpSpPr/>
          <p:nvPr/>
        </p:nvGrpSpPr>
        <p:grpSpPr>
          <a:xfrm>
            <a:off x="8186445" y="2447476"/>
            <a:ext cx="3640417" cy="1768689"/>
            <a:chOff x="-1" y="-2"/>
            <a:chExt cx="3640416" cy="1768687"/>
          </a:xfrm>
        </p:grpSpPr>
        <p:sp>
          <p:nvSpPr>
            <p:cNvPr id="79" name="Shape 79"/>
            <p:cNvSpPr/>
            <p:nvPr/>
          </p:nvSpPr>
          <p:spPr>
            <a:xfrm>
              <a:off x="-1" y="165338"/>
              <a:ext cx="3640416" cy="143800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82" name="Group 82"/>
            <p:cNvGrpSpPr/>
            <p:nvPr/>
          </p:nvGrpSpPr>
          <p:grpSpPr>
            <a:xfrm>
              <a:off x="70197" y="-2"/>
              <a:ext cx="3500021" cy="1768687"/>
              <a:chOff x="0" y="0"/>
              <a:chExt cx="3500019" cy="1768685"/>
            </a:xfrm>
          </p:grpSpPr>
          <p:sp>
            <p:nvSpPr>
              <p:cNvPr id="80" name="Shape 80"/>
              <p:cNvSpPr/>
              <p:nvPr/>
            </p:nvSpPr>
            <p:spPr>
              <a:xfrm>
                <a:off x="0" y="0"/>
                <a:ext cx="3500019" cy="1768685"/>
              </a:xfrm>
              <a:prstGeom prst="rect">
                <a:avLst/>
              </a:prstGeom>
              <a:gradFill flip="none" rotWithShape="1">
                <a:gsLst>
                  <a:gs pos="0">
                    <a:srgbClr val="FFDB9B"/>
                  </a:gs>
                  <a:gs pos="50000">
                    <a:srgbClr val="FFD58D"/>
                  </a:gs>
                  <a:gs pos="100000">
                    <a:srgbClr val="FFD078"/>
                  </a:gs>
                </a:gsLst>
                <a:lin ang="5400000" scaled="0"/>
              </a:gradFill>
              <a:ln w="6350" cap="flat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99362" y="299568"/>
                <a:ext cx="3253399" cy="116954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sz="1900" b="1" dirty="0"/>
                  <a:t>3.</a:t>
                </a:r>
                <a:r>
                  <a:rPr sz="1900" dirty="0"/>
                  <a:t> </a:t>
                </a:r>
                <a:r>
                  <a:rPr sz="1900" b="1" dirty="0"/>
                  <a:t>STARS Online Platform</a:t>
                </a:r>
                <a:r>
                  <a:rPr lang="cs-CZ" sz="1900" b="1" dirty="0"/>
                  <a:t>a</a:t>
                </a:r>
                <a:r>
                  <a:rPr sz="1900" b="1" dirty="0"/>
                  <a:t> </a:t>
                </a:r>
                <a:br>
                  <a:rPr lang="cs-CZ" sz="1900" b="1" dirty="0"/>
                </a:br>
                <a:r>
                  <a:rPr lang="cs-CZ" sz="1900" dirty="0"/>
                  <a:t>s příklady dobré praxe </a:t>
                </a:r>
                <a:br>
                  <a:rPr lang="cs-CZ" sz="1900" dirty="0"/>
                </a:br>
                <a:r>
                  <a:rPr lang="cs-CZ" sz="1900" dirty="0"/>
                  <a:t>a příležitostí k diskuzi </a:t>
                </a:r>
                <a:br>
                  <a:rPr lang="cs-CZ" sz="1900" dirty="0"/>
                </a:br>
                <a:r>
                  <a:rPr lang="cs-CZ" sz="1900" dirty="0"/>
                  <a:t>a výměnu informací</a:t>
                </a:r>
                <a:endParaRPr sz="1900" dirty="0"/>
              </a:p>
            </p:txBody>
          </p:sp>
        </p:grpSp>
      </p:grpSp>
      <p:grpSp>
        <p:nvGrpSpPr>
          <p:cNvPr id="88" name="Group 88"/>
          <p:cNvGrpSpPr/>
          <p:nvPr/>
        </p:nvGrpSpPr>
        <p:grpSpPr>
          <a:xfrm>
            <a:off x="4478553" y="2064685"/>
            <a:ext cx="3289671" cy="1856276"/>
            <a:chOff x="-2" y="0"/>
            <a:chExt cx="3289670" cy="1856275"/>
          </a:xfrm>
        </p:grpSpPr>
        <p:sp>
          <p:nvSpPr>
            <p:cNvPr id="84" name="Shape 84"/>
            <p:cNvSpPr/>
            <p:nvPr/>
          </p:nvSpPr>
          <p:spPr>
            <a:xfrm>
              <a:off x="41451" y="0"/>
              <a:ext cx="2576601" cy="132969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600"/>
              </a:pPr>
              <a:endParaRPr/>
            </a:p>
          </p:txBody>
        </p:sp>
        <p:grpSp>
          <p:nvGrpSpPr>
            <p:cNvPr id="87" name="Group 87"/>
            <p:cNvGrpSpPr/>
            <p:nvPr/>
          </p:nvGrpSpPr>
          <p:grpSpPr>
            <a:xfrm>
              <a:off x="-2" y="73640"/>
              <a:ext cx="3289670" cy="1782635"/>
              <a:chOff x="-1" y="-1"/>
              <a:chExt cx="3289669" cy="1782634"/>
            </a:xfrm>
          </p:grpSpPr>
          <p:sp>
            <p:nvSpPr>
              <p:cNvPr id="85" name="Shape 85"/>
              <p:cNvSpPr/>
              <p:nvPr/>
            </p:nvSpPr>
            <p:spPr>
              <a:xfrm>
                <a:off x="-1" y="-1"/>
                <a:ext cx="3289669" cy="1782634"/>
              </a:xfrm>
              <a:prstGeom prst="rect">
                <a:avLst/>
              </a:prstGeom>
              <a:gradFill flip="none" rotWithShape="1">
                <a:gsLst>
                  <a:gs pos="0">
                    <a:srgbClr val="80B860"/>
                  </a:gs>
                  <a:gs pos="50000">
                    <a:srgbClr val="6FB242"/>
                  </a:gs>
                  <a:gs pos="100000">
                    <a:srgbClr val="61A236"/>
                  </a:gs>
                </a:gsLst>
                <a:lin ang="5400000" scaled="0"/>
              </a:gradFill>
              <a:ln w="6350" cap="flat">
                <a:solidFill>
                  <a:srgbClr val="5B9BD5"/>
                </a:solidFill>
                <a:prstDash val="solid"/>
                <a:miter lim="800000"/>
              </a:ln>
              <a:effectLst>
                <a:outerShdw blurRad="63500" dist="19050" dir="5400000" rotWithShape="0">
                  <a:srgbClr val="000000">
                    <a:alpha val="63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89364" y="306542"/>
                <a:ext cx="3106095" cy="11695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lang="sk-SK" sz="1900" b="1" dirty="0">
                    <a:solidFill>
                      <a:srgbClr val="040404"/>
                    </a:solidFill>
                  </a:rPr>
                  <a:t>2.</a:t>
                </a:r>
                <a:r>
                  <a:rPr lang="sk-SK" sz="1900" dirty="0">
                    <a:solidFill>
                      <a:srgbClr val="040404"/>
                    </a:solidFill>
                  </a:rPr>
                  <a:t> </a:t>
                </a:r>
                <a:r>
                  <a:rPr lang="sk-SK" sz="1900" b="1" dirty="0"/>
                  <a:t>STARS </a:t>
                </a:r>
                <a:r>
                  <a:rPr lang="sk-SK" sz="1900" b="1" dirty="0" err="1"/>
                  <a:t>Tréninkový</a:t>
                </a:r>
                <a:r>
                  <a:rPr lang="sk-SK" sz="1900" b="1" dirty="0"/>
                  <a:t> program </a:t>
                </a:r>
                <a:r>
                  <a:rPr lang="sk-SK" sz="1900" b="1" dirty="0" err="1"/>
                  <a:t>pro</a:t>
                </a:r>
                <a:r>
                  <a:rPr lang="sk-SK" sz="1900" b="1" dirty="0"/>
                  <a:t> </a:t>
                </a:r>
                <a:r>
                  <a:rPr lang="sk-SK" sz="1900" b="1" dirty="0" err="1"/>
                  <a:t>učitele</a:t>
                </a:r>
                <a:endParaRPr lang="sk-SK" sz="1900" dirty="0">
                  <a:solidFill>
                    <a:srgbClr val="FFFFFF"/>
                  </a:solidFill>
                </a:endParaRPr>
              </a:p>
              <a:p>
                <a:pPr lvl="0"/>
                <a:r>
                  <a:rPr lang="sk-SK" sz="1900" dirty="0" err="1"/>
                  <a:t>Inovativní</a:t>
                </a:r>
                <a:r>
                  <a:rPr lang="sk-SK" sz="1900" dirty="0"/>
                  <a:t> a komplexní </a:t>
                </a:r>
                <a:r>
                  <a:rPr lang="sk-SK" sz="1900" dirty="0" err="1"/>
                  <a:t>přístup</a:t>
                </a:r>
                <a:endParaRPr lang="sk-SK" sz="1900" dirty="0"/>
              </a:p>
            </p:txBody>
          </p:sp>
        </p:grpSp>
      </p:grpSp>
      <p:sp>
        <p:nvSpPr>
          <p:cNvPr id="89" name="Shape 89"/>
          <p:cNvSpPr/>
          <p:nvPr/>
        </p:nvSpPr>
        <p:spPr>
          <a:xfrm>
            <a:off x="0" y="958288"/>
            <a:ext cx="12192001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4400" u="sng">
                <a:solidFill>
                  <a:srgbClr val="002060"/>
                </a:solidFill>
              </a:defRPr>
            </a:lvl1pPr>
          </a:lstStyle>
          <a:p>
            <a:pPr lvl="0" algn="ctr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Úvod do projektu </a:t>
            </a:r>
            <a:r>
              <a:rPr sz="4400" u="sng" dirty="0">
                <a:solidFill>
                  <a:srgbClr val="002060"/>
                </a:solidFill>
              </a:rPr>
              <a:t>STARS</a:t>
            </a:r>
          </a:p>
        </p:txBody>
      </p:sp>
      <p:sp>
        <p:nvSpPr>
          <p:cNvPr id="90" name="Shape 90"/>
          <p:cNvSpPr/>
          <p:nvPr/>
        </p:nvSpPr>
        <p:spPr>
          <a:xfrm>
            <a:off x="8828907" y="4977484"/>
            <a:ext cx="3356333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>
                <a:hlinkClick r:id="" action="ppaction://noaction"/>
              </a:defRPr>
            </a:lvl1pPr>
          </a:lstStyle>
          <a:p>
            <a:pPr lvl="0">
              <a:defRPr sz="1800"/>
            </a:pPr>
            <a:r>
              <a:rPr sz="3200" dirty="0">
                <a:hlinkClick r:id="rId4"/>
              </a:rPr>
              <a:t>project-stars.com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 dirty="0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 dirty="0">
              <a:latin typeface="Arial"/>
            </a:endParaRPr>
          </a:p>
        </p:txBody>
      </p:sp>
      <p:pic>
        <p:nvPicPr>
          <p:cNvPr id="217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218" name="image2.jpeg"/>
          <p:cNvPicPr/>
          <p:nvPr/>
        </p:nvPicPr>
        <p:blipFill>
          <a:blip r:embed="rId3"/>
          <a:stretch/>
        </p:blipFill>
        <p:spPr>
          <a:xfrm>
            <a:off x="-6840" y="58035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219" name="CustomShape 2"/>
          <p:cNvSpPr/>
          <p:nvPr/>
        </p:nvSpPr>
        <p:spPr>
          <a:xfrm>
            <a:off x="249840" y="812160"/>
            <a:ext cx="11684880" cy="4154984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>
            <a:spAutoFit/>
          </a:bodyPr>
          <a:lstStyle/>
          <a:p>
            <a:r>
              <a:rPr lang="sk-SK" sz="4400" b="0" u="sng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Praktické cvičení  </a:t>
            </a:r>
            <a:r>
              <a:rPr lang="sk-SK" sz="4400" spc="-1" dirty="0">
                <a:solidFill>
                  <a:srgbClr val="001A4C"/>
                </a:solidFill>
                <a:uFillTx/>
                <a:latin typeface="Calibri"/>
                <a:ea typeface="Calibri"/>
              </a:rPr>
              <a:t>7</a:t>
            </a:r>
            <a:r>
              <a:rPr lang="sk-SK" sz="44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.4.1. </a:t>
            </a:r>
            <a:r>
              <a:rPr lang="sk-SK" sz="4400" b="0" strike="noStrike" spc="-1" dirty="0" err="1">
                <a:solidFill>
                  <a:srgbClr val="001A4C"/>
                </a:solidFill>
                <a:latin typeface="Calibri"/>
                <a:ea typeface="Calibri"/>
              </a:rPr>
              <a:t>Bludiště</a:t>
            </a:r>
            <a:r>
              <a:rPr lang="sk-SK" sz="4400" b="0" strike="noStrike" spc="-1" dirty="0">
                <a:solidFill>
                  <a:srgbClr val="001A4C"/>
                </a:solidFill>
                <a:latin typeface="Calibri"/>
                <a:ea typeface="Calibri"/>
              </a:rPr>
              <a:t> </a:t>
            </a:r>
            <a:r>
              <a:rPr lang="sk-SK" sz="4400" b="0" strike="noStrike" spc="-1" dirty="0" err="1">
                <a:solidFill>
                  <a:srgbClr val="001A4C"/>
                </a:solidFill>
                <a:latin typeface="Calibri"/>
                <a:ea typeface="Calibri"/>
              </a:rPr>
              <a:t>hvězd</a:t>
            </a:r>
            <a:endParaRPr lang="sk-SK" sz="4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4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Metodická </a:t>
            </a:r>
            <a:r>
              <a:rPr lang="sk-SK" sz="4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část</a:t>
            </a:r>
            <a:r>
              <a:rPr lang="sk-SK" sz="4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: modul 7, téma 4.</a:t>
            </a:r>
            <a:endParaRPr lang="sk-SK" sz="4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4400" spc="-1" dirty="0" err="1">
                <a:solidFill>
                  <a:srgbClr val="002060"/>
                </a:solidFill>
                <a:latin typeface="Calibri"/>
                <a:ea typeface="Calibri"/>
              </a:rPr>
              <a:t>Cíl</a:t>
            </a:r>
            <a:r>
              <a:rPr lang="sk-SK" sz="4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: </a:t>
            </a:r>
            <a:r>
              <a:rPr lang="sk-SK" sz="4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Cílem</a:t>
            </a:r>
            <a:r>
              <a:rPr lang="sk-SK" sz="4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je, aby </a:t>
            </a:r>
            <a:r>
              <a:rPr lang="sk-SK" sz="4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žáci</a:t>
            </a:r>
            <a:r>
              <a:rPr lang="sk-SK" sz="4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4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porozuměli</a:t>
            </a:r>
            <a:r>
              <a:rPr lang="sk-SK" sz="4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vývoji </a:t>
            </a:r>
            <a:r>
              <a:rPr lang="sk-SK" sz="4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hvězd</a:t>
            </a:r>
            <a:r>
              <a:rPr lang="sk-SK" sz="4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a jeho </a:t>
            </a:r>
            <a:r>
              <a:rPr lang="sk-SK" sz="4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základním</a:t>
            </a:r>
            <a:r>
              <a:rPr lang="sk-SK" sz="4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4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fázím</a:t>
            </a:r>
            <a:r>
              <a:rPr lang="sk-SK" sz="4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sk-SK" sz="4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Potřebné</a:t>
            </a:r>
            <a:r>
              <a:rPr lang="sk-SK" sz="4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44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pomůcky</a:t>
            </a:r>
            <a:r>
              <a:rPr lang="sk-SK" sz="4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a materiály:</a:t>
            </a:r>
            <a:r>
              <a:rPr lang="sk-SK" sz="4400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4400" spc="-1" dirty="0" err="1">
                <a:solidFill>
                  <a:srgbClr val="002060"/>
                </a:solidFill>
                <a:latin typeface="Calibri"/>
                <a:ea typeface="Calibri"/>
              </a:rPr>
              <a:t>bludiště</a:t>
            </a:r>
            <a:r>
              <a:rPr lang="sk-SK" sz="4400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4400" spc="-1" dirty="0" err="1">
                <a:solidFill>
                  <a:srgbClr val="002060"/>
                </a:solidFill>
                <a:latin typeface="Calibri"/>
                <a:ea typeface="Calibri"/>
              </a:rPr>
              <a:t>hvězd</a:t>
            </a:r>
            <a:r>
              <a:rPr lang="sk-SK" sz="4400" spc="-1" dirty="0">
                <a:solidFill>
                  <a:srgbClr val="002060"/>
                </a:solidFill>
                <a:latin typeface="Calibri"/>
                <a:ea typeface="Calibri"/>
              </a:rPr>
              <a:t>, pastelka</a:t>
            </a:r>
            <a:endParaRPr lang="sk-SK" sz="4400" b="0" strike="noStrike" spc="-1" dirty="0">
              <a:latin typeface="Arial"/>
            </a:endParaRPr>
          </a:p>
        </p:txBody>
      </p:sp>
      <p:sp>
        <p:nvSpPr>
          <p:cNvPr id="2" name="Shape 58">
            <a:extLst>
              <a:ext uri="{FF2B5EF4-FFF2-40B4-BE49-F238E27FC236}">
                <a16:creationId xmlns:a16="http://schemas.microsoft.com/office/drawing/2014/main" id="{BBCA6AAA-9BD1-4EE7-AE55-F729B8624C64}"/>
              </a:ext>
            </a:extLst>
          </p:cNvPr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48934854-248E-461B-8764-B1D131EA1BE8}"/>
              </a:ext>
            </a:extLst>
          </p:cNvPr>
          <p:cNvPicPr/>
          <p:nvPr/>
        </p:nvPicPr>
        <p:blipFill rotWithShape="1">
          <a:blip r:embed="rId3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5D5B77DD-D63F-412B-8DAD-A01FFFFFA716}"/>
              </a:ext>
            </a:extLst>
          </p:cNvPr>
          <p:cNvPicPr/>
          <p:nvPr/>
        </p:nvPicPr>
        <p:blipFill rotWithShape="1">
          <a:blip r:embed="rId4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495" name="Shape 495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498" name="Shape 498"/>
          <p:cNvSpPr/>
          <p:nvPr/>
        </p:nvSpPr>
        <p:spPr>
          <a:xfrm>
            <a:off x="0" y="1044405"/>
            <a:ext cx="12192000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Závěry, ověření výsledků</a:t>
            </a:r>
            <a:endParaRPr sz="4400" u="sng" dirty="0">
              <a:solidFill>
                <a:srgbClr val="002060"/>
              </a:solidFill>
            </a:endParaRPr>
          </a:p>
        </p:txBody>
      </p:sp>
      <p:sp>
        <p:nvSpPr>
          <p:cNvPr id="499" name="Shape 499"/>
          <p:cNvSpPr/>
          <p:nvPr/>
        </p:nvSpPr>
        <p:spPr>
          <a:xfrm>
            <a:off x="412530" y="1923452"/>
            <a:ext cx="11685322" cy="32932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/>
            <a:r>
              <a:rPr lang="cs-CZ" sz="2800" dirty="0">
                <a:solidFill>
                  <a:srgbClr val="002060"/>
                </a:solidFill>
              </a:rPr>
              <a:t>Co bude dál</a:t>
            </a:r>
            <a:r>
              <a:rPr sz="2800" dirty="0">
                <a:solidFill>
                  <a:srgbClr val="002060"/>
                </a:solidFill>
              </a:rPr>
              <a:t> (Feed Forward): </a:t>
            </a:r>
            <a:r>
              <a:rPr lang="cs-CZ" sz="2800" dirty="0">
                <a:solidFill>
                  <a:srgbClr val="002060"/>
                </a:solidFill>
              </a:rPr>
              <a:t>Plánujte další hodinu na základě výkonu žáka</a:t>
            </a:r>
            <a:r>
              <a:rPr sz="2800" dirty="0">
                <a:solidFill>
                  <a:srgbClr val="002060"/>
                </a:solidFill>
              </a:rPr>
              <a:t>:</a:t>
            </a: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srgbClr val="002060"/>
                </a:solidFill>
              </a:rPr>
              <a:t>Obtížnost ve třídě</a:t>
            </a:r>
            <a:r>
              <a:rPr sz="2600" b="1" dirty="0">
                <a:solidFill>
                  <a:srgbClr val="002060"/>
                </a:solidFill>
              </a:rPr>
              <a:t>:</a:t>
            </a:r>
            <a:r>
              <a:rPr sz="2600" dirty="0">
                <a:solidFill>
                  <a:srgbClr val="002060"/>
                </a:solidFill>
              </a:rPr>
              <a:t> </a:t>
            </a:r>
            <a:r>
              <a:rPr lang="cs-CZ" sz="2600" dirty="0">
                <a:solidFill>
                  <a:srgbClr val="002060"/>
                </a:solidFill>
              </a:rPr>
              <a:t>V závislosti na tom, jak dobře žáci porozuměli materiálu </a:t>
            </a:r>
            <a:br>
              <a:rPr lang="cs-CZ" sz="2600" dirty="0">
                <a:solidFill>
                  <a:srgbClr val="002060"/>
                </a:solidFill>
              </a:rPr>
            </a:br>
            <a:r>
              <a:rPr lang="cs-CZ" sz="2600" dirty="0">
                <a:solidFill>
                  <a:srgbClr val="002060"/>
                </a:solidFill>
              </a:rPr>
              <a:t>a zvládli úkoly.</a:t>
            </a:r>
            <a:endParaRPr sz="2600" dirty="0">
              <a:solidFill>
                <a:srgbClr val="002060"/>
              </a:solidFill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srgbClr val="002060"/>
                </a:solidFill>
              </a:rPr>
              <a:t>Přístup k materiálu</a:t>
            </a:r>
            <a:r>
              <a:rPr sz="2600" dirty="0">
                <a:solidFill>
                  <a:srgbClr val="002060"/>
                </a:solidFill>
              </a:rPr>
              <a:t>: </a:t>
            </a:r>
            <a:r>
              <a:rPr lang="cs-CZ" sz="2600" dirty="0">
                <a:solidFill>
                  <a:srgbClr val="002060"/>
                </a:solidFill>
              </a:rPr>
              <a:t>Jaký je správný postup, který vám pomůže porozumět materiálu a splnit stanovené úkoly</a:t>
            </a:r>
            <a:r>
              <a:rPr sz="2600" dirty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srgbClr val="002060"/>
                </a:solidFill>
              </a:rPr>
              <a:t>Sebehodnocení</a:t>
            </a:r>
            <a:r>
              <a:rPr sz="2600" dirty="0">
                <a:solidFill>
                  <a:srgbClr val="002060"/>
                </a:solidFill>
              </a:rPr>
              <a:t>: </a:t>
            </a:r>
            <a:r>
              <a:rPr lang="cs-CZ" sz="2600" dirty="0">
                <a:solidFill>
                  <a:srgbClr val="002060"/>
                </a:solidFill>
              </a:rPr>
              <a:t>sebekázeň,</a:t>
            </a:r>
            <a:r>
              <a:rPr sz="2600" dirty="0">
                <a:solidFill>
                  <a:srgbClr val="002060"/>
                </a:solidFill>
              </a:rPr>
              <a:t> </a:t>
            </a:r>
            <a:r>
              <a:rPr lang="cs-CZ" sz="2600" dirty="0">
                <a:solidFill>
                  <a:srgbClr val="002060"/>
                </a:solidFill>
              </a:rPr>
              <a:t>vedení a kontrola činností</a:t>
            </a:r>
            <a:r>
              <a:rPr sz="2600" dirty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srgbClr val="002060"/>
                </a:solidFill>
              </a:rPr>
              <a:t>Individuální přístup</a:t>
            </a:r>
            <a:r>
              <a:rPr lang="cs-CZ" sz="2600" dirty="0">
                <a:solidFill>
                  <a:srgbClr val="002060"/>
                </a:solidFill>
              </a:rPr>
              <a:t>: Individuální hodnocení a vedení</a:t>
            </a:r>
            <a:r>
              <a:rPr sz="2800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850D3BD7-257A-462D-8479-26DD74A2234C}"/>
              </a:ext>
            </a:extLst>
          </p:cNvPr>
          <p:cNvPicPr/>
          <p:nvPr/>
        </p:nvPicPr>
        <p:blipFill rotWithShape="1">
          <a:blip r:embed="rId3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D1A32783-570E-4B76-A4B2-FB883A2295C5}"/>
              </a:ext>
            </a:extLst>
          </p:cNvPr>
          <p:cNvPicPr/>
          <p:nvPr/>
        </p:nvPicPr>
        <p:blipFill rotWithShape="1">
          <a:blip r:embed="rId4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503" name="Shape 503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506" name="Shape 506"/>
          <p:cNvSpPr/>
          <p:nvPr/>
        </p:nvSpPr>
        <p:spPr>
          <a:xfrm>
            <a:off x="261256" y="1054369"/>
            <a:ext cx="11685322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Závěry, ověření výsledků </a:t>
            </a:r>
            <a:r>
              <a:rPr sz="4400" u="sng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507" name="Shape 507"/>
          <p:cNvSpPr/>
          <p:nvPr/>
        </p:nvSpPr>
        <p:spPr>
          <a:xfrm>
            <a:off x="261256" y="1915859"/>
            <a:ext cx="11685322" cy="2785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2060"/>
                </a:solidFill>
              </a:rPr>
              <a:t>Příprava</a:t>
            </a:r>
            <a:r>
              <a:rPr sz="2800" dirty="0">
                <a:solidFill>
                  <a:srgbClr val="002060"/>
                </a:solidFill>
              </a:rPr>
              <a:t>: </a:t>
            </a:r>
            <a:r>
              <a:rPr lang="cs-CZ" sz="2400" dirty="0">
                <a:solidFill>
                  <a:srgbClr val="002060"/>
                </a:solidFill>
              </a:rPr>
              <a:t>Jasné a dobře definované cíle lekce a cvičení. Když budou dobře rozumět konečnému cíli, mohou se žáci snadněji a efektivněji zaměřit na konkrétní úkol / materiál</a:t>
            </a:r>
            <a:r>
              <a:rPr sz="2400" dirty="0">
                <a:solidFill>
                  <a:srgbClr val="002060"/>
                </a:solidFill>
              </a:rPr>
              <a:t>.</a:t>
            </a:r>
            <a:r>
              <a:rPr sz="2800" dirty="0">
                <a:solidFill>
                  <a:srgbClr val="002060"/>
                </a:solidFill>
              </a:rPr>
              <a:t> 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sz="2800" dirty="0">
              <a:solidFill>
                <a:srgbClr val="00206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2060"/>
                </a:solidFill>
              </a:rPr>
              <a:t>Ověřování</a:t>
            </a:r>
            <a:r>
              <a:rPr sz="2800" dirty="0">
                <a:solidFill>
                  <a:srgbClr val="002060"/>
                </a:solidFill>
              </a:rPr>
              <a:t>: </a:t>
            </a:r>
            <a:r>
              <a:rPr lang="cs-CZ" sz="2300" dirty="0">
                <a:solidFill>
                  <a:srgbClr val="002060"/>
                </a:solidFill>
              </a:rPr>
              <a:t>Jak jsem to udělal? Individuální hodnocení a zpětná vazba od učitele o práci žáka, která se konkrétně týká dosažení cíle. Poskytněte informace o pokroku žáka (nebo jeho nedostatku) a poskytněte pokyny, které pomohou dosáhnout cíle a dosáhnout očekávané úrovně.</a:t>
            </a:r>
            <a:endParaRPr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36223A4D-3023-401C-B87B-D47558DCCF2C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4EDCB3E2-1EBA-4425-9C15-3D3A560D8617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Shape 92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-6761" y="981862"/>
            <a:ext cx="12198760" cy="688766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59536">
              <a:defRPr sz="5600">
                <a:solidFill>
                  <a:srgbClr val="142A9D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defTabSz="71323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  <a:sym typeface="Calibri Light"/>
              </a:rPr>
              <a:t>Moduly projektu </a:t>
            </a:r>
            <a:r>
              <a:rPr sz="4400" u="sng" dirty="0">
                <a:solidFill>
                  <a:srgbClr val="002060"/>
                </a:solidFill>
                <a:sym typeface="Calibri Light"/>
              </a:rPr>
              <a:t>STARS</a:t>
            </a:r>
          </a:p>
        </p:txBody>
      </p:sp>
      <p:sp>
        <p:nvSpPr>
          <p:cNvPr id="96" name="Shape 96"/>
          <p:cNvSpPr>
            <a:spLocks noGrp="1"/>
          </p:cNvSpPr>
          <p:nvPr>
            <p:ph type="body" idx="1"/>
          </p:nvPr>
        </p:nvSpPr>
        <p:spPr>
          <a:xfrm>
            <a:off x="781665" y="2016189"/>
            <a:ext cx="10826932" cy="333184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defTabSz="868680">
              <a:spcBef>
                <a:spcPts val="900"/>
              </a:spcBef>
              <a:defRPr sz="1800"/>
            </a:pPr>
            <a:r>
              <a:rPr sz="2600" dirty="0">
                <a:solidFill>
                  <a:srgbClr val="002060"/>
                </a:solidFill>
              </a:rPr>
              <a:t>#1 </a:t>
            </a:r>
            <a:r>
              <a:rPr lang="cs-CZ" sz="2600" dirty="0">
                <a:solidFill>
                  <a:srgbClr val="002060"/>
                </a:solidFill>
              </a:rPr>
              <a:t>	Souhvězdí.				#6 	Galaktické prostředí.</a:t>
            </a:r>
          </a:p>
          <a:p>
            <a:pPr algn="just" defTabSz="868680">
              <a:spcBef>
                <a:spcPts val="900"/>
              </a:spcBef>
              <a:defRPr sz="1800"/>
            </a:pPr>
            <a:r>
              <a:rPr lang="cs-CZ" sz="2600" dirty="0">
                <a:solidFill>
                  <a:srgbClr val="002060"/>
                </a:solidFill>
              </a:rPr>
              <a:t>#2 	Pohyb nebeských těles.	#7 	Slunce a hvězdy.</a:t>
            </a:r>
          </a:p>
          <a:p>
            <a:pPr lvl="0" algn="just" defTabSz="868680">
              <a:spcBef>
                <a:spcPts val="900"/>
              </a:spcBef>
              <a:defRPr sz="1800"/>
            </a:pPr>
            <a:r>
              <a:rPr sz="2600" dirty="0">
                <a:solidFill>
                  <a:srgbClr val="002060"/>
                </a:solidFill>
              </a:rPr>
              <a:t>#</a:t>
            </a:r>
            <a:r>
              <a:rPr lang="cs-CZ" sz="2600" dirty="0">
                <a:solidFill>
                  <a:srgbClr val="002060"/>
                </a:solidFill>
              </a:rPr>
              <a:t>3</a:t>
            </a:r>
            <a:r>
              <a:rPr sz="2600" dirty="0">
                <a:solidFill>
                  <a:srgbClr val="002060"/>
                </a:solidFill>
              </a:rPr>
              <a:t> </a:t>
            </a:r>
            <a:r>
              <a:rPr lang="cs-CZ" sz="2600" dirty="0">
                <a:solidFill>
                  <a:srgbClr val="002060"/>
                </a:solidFill>
              </a:rPr>
              <a:t>	Newtonův gravitační zákon.	#8 	Naše Galaxie a jiné galaxie.</a:t>
            </a:r>
          </a:p>
          <a:p>
            <a:pPr lvl="0" algn="just" defTabSz="868680">
              <a:spcBef>
                <a:spcPts val="900"/>
              </a:spcBef>
              <a:defRPr sz="1800"/>
            </a:pPr>
            <a:r>
              <a:rPr sz="2600" dirty="0">
                <a:solidFill>
                  <a:srgbClr val="002060"/>
                </a:solidFill>
              </a:rPr>
              <a:t>#</a:t>
            </a:r>
            <a:r>
              <a:rPr lang="cs-CZ" sz="2600" dirty="0">
                <a:solidFill>
                  <a:srgbClr val="002060"/>
                </a:solidFill>
              </a:rPr>
              <a:t>4</a:t>
            </a:r>
            <a:r>
              <a:rPr sz="2600" dirty="0">
                <a:solidFill>
                  <a:srgbClr val="002060"/>
                </a:solidFill>
              </a:rPr>
              <a:t> </a:t>
            </a:r>
            <a:r>
              <a:rPr lang="cs-CZ" sz="2600" dirty="0">
                <a:solidFill>
                  <a:srgbClr val="002060"/>
                </a:solidFill>
              </a:rPr>
              <a:t>	Objevování vesmíru</a:t>
            </a:r>
            <a:r>
              <a:rPr sz="2600" dirty="0">
                <a:solidFill>
                  <a:srgbClr val="002060"/>
                </a:solidFill>
              </a:rPr>
              <a:t>. </a:t>
            </a:r>
            <a:r>
              <a:rPr lang="cs-CZ" sz="2600" dirty="0">
                <a:solidFill>
                  <a:srgbClr val="002060"/>
                </a:solidFill>
              </a:rPr>
              <a:t>		#9 	Vesmír.</a:t>
            </a:r>
          </a:p>
          <a:p>
            <a:pPr algn="just" defTabSz="868680">
              <a:spcBef>
                <a:spcPts val="900"/>
              </a:spcBef>
              <a:defRPr sz="1800"/>
            </a:pPr>
            <a:r>
              <a:rPr lang="cs-CZ" sz="2600" dirty="0">
                <a:solidFill>
                  <a:srgbClr val="002060"/>
                </a:solidFill>
              </a:rPr>
              <a:t>#5 	Sluneční soustava.	</a:t>
            </a:r>
            <a:r>
              <a:rPr lang="cs-CZ" sz="2600">
                <a:solidFill>
                  <a:srgbClr val="002060"/>
                </a:solidFill>
              </a:rPr>
              <a:t>	#</a:t>
            </a:r>
            <a:r>
              <a:rPr lang="cs-CZ" sz="2600" dirty="0">
                <a:solidFill>
                  <a:srgbClr val="002060"/>
                </a:solidFill>
              </a:rPr>
              <a:t>10	Hvězdárny / observatoře.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1F4DABE8-AE72-4301-BEC5-EAEBFCB93966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709AA62F-BCAB-4629-B7C4-096F41662BB1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hape 98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7917" y="1072925"/>
            <a:ext cx="12192000" cy="65724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13230">
              <a:defRPr sz="4600">
                <a:solidFill>
                  <a:srgbClr val="142A9D"/>
                </a:solidFill>
              </a:defRPr>
            </a:lvl1pPr>
          </a:lstStyle>
          <a:p>
            <a:pPr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Jak jsou moduly strukturovány</a:t>
            </a:r>
            <a:endParaRPr sz="4400" u="sng" dirty="0">
              <a:solidFill>
                <a:srgbClr val="00206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92783" y="2036010"/>
            <a:ext cx="11608597" cy="32306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lvl="0" algn="just">
              <a:defRPr sz="1800"/>
            </a:pPr>
            <a:r>
              <a:rPr sz="2000" dirty="0"/>
              <a:t>	</a:t>
            </a:r>
            <a:r>
              <a:rPr lang="cs-CZ" sz="2600" dirty="0">
                <a:solidFill>
                  <a:srgbClr val="002060"/>
                </a:solidFill>
              </a:rPr>
              <a:t>Každý modul je rozdělen do několika témat.</a:t>
            </a:r>
            <a:endParaRPr sz="2600" dirty="0">
              <a:solidFill>
                <a:srgbClr val="002060"/>
              </a:solidFill>
            </a:endParaRPr>
          </a:p>
          <a:p>
            <a:pPr lvl="0" algn="just">
              <a:defRPr sz="1800"/>
            </a:pPr>
            <a:r>
              <a:rPr sz="2600" dirty="0">
                <a:solidFill>
                  <a:srgbClr val="002060"/>
                </a:solidFill>
              </a:rPr>
              <a:t>	</a:t>
            </a:r>
            <a:r>
              <a:rPr lang="cs-CZ" sz="2600" dirty="0">
                <a:solidFill>
                  <a:srgbClr val="002060"/>
                </a:solidFill>
              </a:rPr>
              <a:t>Každé téma obsahuje</a:t>
            </a:r>
            <a:r>
              <a:rPr sz="2600" dirty="0">
                <a:solidFill>
                  <a:srgbClr val="002060"/>
                </a:solidFill>
              </a:rPr>
              <a:t>:</a:t>
            </a:r>
          </a:p>
          <a:p>
            <a:pPr marL="1435100" lvl="0" indent="-304800" algn="just">
              <a:buClr>
                <a:srgbClr val="131D84"/>
              </a:buClr>
              <a:buSzPct val="100000"/>
              <a:buFont typeface="Arial"/>
              <a:buChar char="•"/>
              <a:defRPr sz="1800"/>
            </a:pPr>
            <a:r>
              <a:rPr lang="cs-CZ" sz="2000" dirty="0">
                <a:solidFill>
                  <a:srgbClr val="002060"/>
                </a:solidFill>
              </a:rPr>
              <a:t>Stručný úvod a klíčová slova</a:t>
            </a:r>
            <a:r>
              <a:rPr sz="2000" dirty="0">
                <a:solidFill>
                  <a:srgbClr val="002060"/>
                </a:solidFill>
              </a:rPr>
              <a:t>;</a:t>
            </a:r>
          </a:p>
          <a:p>
            <a:pPr marL="1435100" lvl="0" indent="-304800" algn="l">
              <a:buClr>
                <a:srgbClr val="131D84"/>
              </a:buClr>
              <a:buSzPct val="100000"/>
              <a:buFont typeface="Arial"/>
              <a:buChar char="•"/>
              <a:defRPr sz="1800"/>
            </a:pPr>
            <a:r>
              <a:rPr lang="cs-CZ" sz="2000" dirty="0">
                <a:solidFill>
                  <a:srgbClr val="002060"/>
                </a:solidFill>
              </a:rPr>
              <a:t>Teoretická část pro učitele - Poskytuje základní informace potřebné k přípravě lekce na toto téma (v některých případech odkazy na další materiály na internetu).</a:t>
            </a:r>
          </a:p>
          <a:p>
            <a:pPr marL="1435100" lvl="0" indent="-304800" algn="l">
              <a:buClr>
                <a:srgbClr val="131D84"/>
              </a:buClr>
              <a:buSzPct val="100000"/>
              <a:buFont typeface="Arial"/>
              <a:buChar char="•"/>
              <a:defRPr sz="1800"/>
            </a:pPr>
            <a:r>
              <a:rPr lang="cs-CZ" sz="2000" dirty="0">
                <a:solidFill>
                  <a:srgbClr val="002060"/>
                </a:solidFill>
              </a:rPr>
              <a:t>Praktická cvičení pro žáky – (ve většině případů) připravené k použití ve třídě, doplněné odpověďmi.</a:t>
            </a:r>
            <a:endParaRPr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FAFEDBA9-8232-46EB-B435-372FD91950AE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661739D2-11F9-42BA-A045-07F1C81794BD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Shape 104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08" name="Shape 108"/>
          <p:cNvSpPr/>
          <p:nvPr/>
        </p:nvSpPr>
        <p:spPr>
          <a:xfrm>
            <a:off x="748072" y="2191194"/>
            <a:ext cx="11198505" cy="2000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502057" lvl="0" indent="-502057">
              <a:buClr>
                <a:srgbClr val="002060"/>
              </a:buClr>
              <a:buSzPct val="100000"/>
              <a:buAutoNum type="arabicPeriod"/>
            </a:pPr>
            <a:r>
              <a:rPr lang="cs-CZ" sz="2600" dirty="0">
                <a:solidFill>
                  <a:srgbClr val="002060"/>
                </a:solidFill>
              </a:rPr>
              <a:t>Pozorně si přečtěte teoretickou část pro učitele.</a:t>
            </a:r>
            <a:endParaRPr sz="2600" dirty="0">
              <a:solidFill>
                <a:srgbClr val="002060"/>
              </a:solidFill>
            </a:endParaRPr>
          </a:p>
          <a:p>
            <a:pPr lvl="0"/>
            <a:endParaRPr sz="2600" dirty="0">
              <a:solidFill>
                <a:srgbClr val="002060"/>
              </a:solidFill>
            </a:endParaRPr>
          </a:p>
          <a:p>
            <a:pPr marL="502057" lvl="0" indent="-502057">
              <a:buClr>
                <a:srgbClr val="002060"/>
              </a:buClr>
              <a:buSzPct val="100000"/>
              <a:buAutoNum type="arabicPeriod" startAt="2"/>
            </a:pPr>
            <a:r>
              <a:rPr lang="cs-CZ" sz="2600" dirty="0">
                <a:solidFill>
                  <a:srgbClr val="002060"/>
                </a:solidFill>
              </a:rPr>
              <a:t>Máte-li jakékoli dotazy, vyhledejte další materiál na stránce projektu </a:t>
            </a:r>
            <a:br>
              <a:rPr lang="cs-CZ" sz="2600" dirty="0">
                <a:solidFill>
                  <a:srgbClr val="002060"/>
                </a:solidFill>
              </a:rPr>
            </a:br>
            <a:r>
              <a:rPr lang="cs-CZ" sz="2600" dirty="0">
                <a:solidFill>
                  <a:srgbClr val="002060"/>
                </a:solidFill>
              </a:rPr>
              <a:t>(project-stars.com) nebo na jiných webových stránkách.</a:t>
            </a:r>
            <a:r>
              <a:rPr sz="2600" dirty="0">
                <a:solidFill>
                  <a:srgbClr val="002060"/>
                </a:solidFill>
              </a:rPr>
              <a:t> </a:t>
            </a:r>
          </a:p>
          <a:p>
            <a:pPr lvl="0"/>
            <a:r>
              <a:rPr sz="2600" dirty="0">
                <a:solidFill>
                  <a:srgbClr val="002060"/>
                </a:solidFill>
              </a:rPr>
              <a:t>	</a:t>
            </a:r>
            <a:r>
              <a:rPr lang="cs-CZ" sz="2600" dirty="0">
                <a:solidFill>
                  <a:srgbClr val="F22D25"/>
                </a:solidFill>
              </a:rPr>
              <a:t>Pozor! Ujistěte se, že zdroje jsou spolehlivé!</a:t>
            </a:r>
            <a:endParaRPr sz="2600" dirty="0">
              <a:solidFill>
                <a:srgbClr val="F22D25"/>
              </a:solidFill>
            </a:endParaRPr>
          </a:p>
        </p:txBody>
      </p:sp>
      <p:sp>
        <p:nvSpPr>
          <p:cNvPr id="9" name="Shape 114">
            <a:extLst>
              <a:ext uri="{FF2B5EF4-FFF2-40B4-BE49-F238E27FC236}">
                <a16:creationId xmlns:a16="http://schemas.microsoft.com/office/drawing/2014/main" id="{C62839CD-CF2A-4145-ADA6-6B29B2B191F0}"/>
              </a:ext>
            </a:extLst>
          </p:cNvPr>
          <p:cNvSpPr/>
          <p:nvPr/>
        </p:nvSpPr>
        <p:spPr>
          <a:xfrm>
            <a:off x="-6762" y="1101784"/>
            <a:ext cx="121987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Jak</a:t>
            </a:r>
            <a:r>
              <a:rPr sz="4400" u="sng" dirty="0">
                <a:solidFill>
                  <a:srgbClr val="002060"/>
                </a:solidFill>
              </a:rPr>
              <a:t> </a:t>
            </a:r>
            <a:r>
              <a:rPr lang="cs-CZ" sz="4400" u="sng" dirty="0">
                <a:solidFill>
                  <a:srgbClr val="002060"/>
                </a:solidFill>
              </a:rPr>
              <a:t>přistupovat k materiálu 1</a:t>
            </a:r>
            <a:endParaRPr sz="4400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4CEB8788-6861-4F51-902A-57CA98832C78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0C739F15-AB8A-472A-9547-7741D95343D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hape 116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20" name="Shape 120"/>
          <p:cNvSpPr/>
          <p:nvPr/>
        </p:nvSpPr>
        <p:spPr>
          <a:xfrm>
            <a:off x="496747" y="1970566"/>
            <a:ext cx="11198506" cy="276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3"/>
            </a:pPr>
            <a:r>
              <a:rPr lang="cs-CZ" sz="2200" dirty="0">
                <a:solidFill>
                  <a:srgbClr val="002060"/>
                </a:solidFill>
              </a:rPr>
              <a:t>Přečtěte si pozorně praktická cvičení a jejich odpovědi.</a:t>
            </a:r>
            <a:endParaRPr sz="2200" dirty="0">
              <a:solidFill>
                <a:srgbClr val="002060"/>
              </a:solidFill>
            </a:endParaRPr>
          </a:p>
          <a:p>
            <a:pPr lvl="0"/>
            <a:endParaRPr sz="2400" dirty="0">
              <a:solidFill>
                <a:srgbClr val="002060"/>
              </a:solidFill>
            </a:endParaRPr>
          </a:p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4"/>
            </a:pPr>
            <a:r>
              <a:rPr lang="cs-CZ" sz="2200" dirty="0">
                <a:solidFill>
                  <a:srgbClr val="002060"/>
                </a:solidFill>
              </a:rPr>
              <a:t>Pokud máte nějaké dotazy, podívejte se na další materiály a / nebo stránky projektu </a:t>
            </a:r>
            <a:br>
              <a:rPr lang="cs-CZ" sz="2200" dirty="0">
                <a:solidFill>
                  <a:srgbClr val="002060"/>
                </a:solidFill>
              </a:rPr>
            </a:br>
            <a:r>
              <a:rPr lang="cs-CZ" sz="2200" dirty="0">
                <a:solidFill>
                  <a:srgbClr val="002060"/>
                </a:solidFill>
              </a:rPr>
              <a:t>(project-stars.com) nebo na jiné webové stránky. </a:t>
            </a:r>
            <a:r>
              <a:rPr lang="cs-CZ" sz="2200" dirty="0">
                <a:solidFill>
                  <a:srgbClr val="F22D25"/>
                </a:solidFill>
              </a:rPr>
              <a:t>Pozor! Ujistěte se, že zdroje jsou spolehlivé!</a:t>
            </a:r>
            <a:endParaRPr sz="2200" dirty="0">
              <a:solidFill>
                <a:srgbClr val="F22D25"/>
              </a:solidFill>
            </a:endParaRPr>
          </a:p>
          <a:p>
            <a:pPr lvl="0"/>
            <a:endParaRPr sz="2400" dirty="0">
              <a:solidFill>
                <a:srgbClr val="002163"/>
              </a:solidFill>
            </a:endParaRPr>
          </a:p>
          <a:p>
            <a:pPr marL="457200" lvl="0" indent="-457200">
              <a:buClr>
                <a:srgbClr val="002163"/>
              </a:buClr>
              <a:buSzPct val="100000"/>
              <a:buFont typeface="+mj-lt"/>
              <a:buAutoNum type="arabicPeriod" startAt="5"/>
            </a:pPr>
            <a:r>
              <a:rPr lang="cs-CZ" sz="2200" dirty="0">
                <a:solidFill>
                  <a:srgbClr val="002163"/>
                </a:solidFill>
              </a:rPr>
              <a:t>Na základě teoretické části vyberte pro ilustraci praktická cvičení. Další cvičení můžete hledat </a:t>
            </a:r>
            <a:br>
              <a:rPr lang="cs-CZ" sz="2200" dirty="0">
                <a:solidFill>
                  <a:srgbClr val="002163"/>
                </a:solidFill>
              </a:rPr>
            </a:br>
            <a:r>
              <a:rPr lang="cs-CZ" sz="2200" dirty="0">
                <a:solidFill>
                  <a:srgbClr val="002163"/>
                </a:solidFill>
              </a:rPr>
              <a:t>v doplňkových materiálech a / nebo na stránce projektu (project-stars.com) nebo na jiných webových stránkách.</a:t>
            </a:r>
            <a:r>
              <a:rPr lang="cs-CZ" sz="2200" dirty="0">
                <a:solidFill>
                  <a:srgbClr val="002060"/>
                </a:solidFill>
              </a:rPr>
              <a:t> </a:t>
            </a:r>
            <a:r>
              <a:rPr lang="cs-CZ" sz="2200" dirty="0">
                <a:solidFill>
                  <a:srgbClr val="F22D25"/>
                </a:solidFill>
              </a:rPr>
              <a:t>Pozor! Ujistěte se, že zdroje jsou spolehlivé!</a:t>
            </a:r>
          </a:p>
        </p:txBody>
      </p:sp>
      <p:sp>
        <p:nvSpPr>
          <p:cNvPr id="9" name="Shape 114">
            <a:extLst>
              <a:ext uri="{FF2B5EF4-FFF2-40B4-BE49-F238E27FC236}">
                <a16:creationId xmlns:a16="http://schemas.microsoft.com/office/drawing/2014/main" id="{17C274E4-3DE8-4357-B821-416555839368}"/>
              </a:ext>
            </a:extLst>
          </p:cNvPr>
          <p:cNvSpPr/>
          <p:nvPr/>
        </p:nvSpPr>
        <p:spPr>
          <a:xfrm>
            <a:off x="-6761" y="1101784"/>
            <a:ext cx="121987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Jak</a:t>
            </a:r>
            <a:r>
              <a:rPr sz="4400" u="sng" dirty="0">
                <a:solidFill>
                  <a:srgbClr val="002060"/>
                </a:solidFill>
              </a:rPr>
              <a:t> </a:t>
            </a:r>
            <a:r>
              <a:rPr lang="cs-CZ" sz="4400" u="sng" dirty="0">
                <a:solidFill>
                  <a:srgbClr val="002060"/>
                </a:solidFill>
              </a:rPr>
              <a:t>přistupovat k materiálu 2</a:t>
            </a:r>
            <a:endParaRPr sz="4400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26" name="Shape 126"/>
          <p:cNvSpPr/>
          <p:nvPr/>
        </p:nvSpPr>
        <p:spPr>
          <a:xfrm>
            <a:off x="496747" y="1895860"/>
            <a:ext cx="11198506" cy="3416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6"/>
            </a:pPr>
            <a:r>
              <a:rPr lang="cs-CZ" sz="2200" dirty="0">
                <a:solidFill>
                  <a:srgbClr val="002060"/>
                </a:solidFill>
              </a:rPr>
              <a:t>Uvědomte si, že některá cvičení vyžadují další materiály, které jsou ve třídě stěží dostupné. Pro ně je třeba se připravit předem - buď je dodat, nebo upozornit žáky, aby si je připravili předem!</a:t>
            </a:r>
            <a:endParaRPr sz="2200" dirty="0">
              <a:solidFill>
                <a:srgbClr val="002060"/>
              </a:solidFill>
            </a:endParaRPr>
          </a:p>
          <a:p>
            <a:pPr lvl="0"/>
            <a:endParaRPr sz="2200" dirty="0">
              <a:solidFill>
                <a:srgbClr val="002060"/>
              </a:solidFill>
            </a:endParaRPr>
          </a:p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7"/>
            </a:pPr>
            <a:r>
              <a:rPr lang="cs-CZ" sz="2200" dirty="0">
                <a:solidFill>
                  <a:srgbClr val="002060"/>
                </a:solidFill>
              </a:rPr>
              <a:t>Doporučujeme vyzkoušet vybraná cvičení a udělat si vlastní úsudek ohledně složitosti a času potřebného k dokončení cvičení. Pokud se rozhodnete, můžete provádět změny, vynechat některé části, usnadnit si části cvičení, pokud to nenarušuje fyzikální význam úkolů.</a:t>
            </a:r>
            <a:endParaRPr sz="2200" dirty="0">
              <a:solidFill>
                <a:srgbClr val="002060"/>
              </a:solidFill>
            </a:endParaRPr>
          </a:p>
          <a:p>
            <a:pPr lvl="0"/>
            <a:endParaRPr sz="2400" dirty="0">
              <a:solidFill>
                <a:srgbClr val="002163"/>
              </a:solidFill>
            </a:endParaRPr>
          </a:p>
          <a:p>
            <a:pPr marL="457200" lvl="0" indent="-457200">
              <a:buClr>
                <a:srgbClr val="002163"/>
              </a:buClr>
              <a:buSzPct val="100000"/>
              <a:buFont typeface="+mj-lt"/>
              <a:buAutoNum type="arabicPeriod" startAt="8"/>
            </a:pPr>
            <a:r>
              <a:rPr lang="cs-CZ" sz="2200" dirty="0">
                <a:solidFill>
                  <a:srgbClr val="002163"/>
                </a:solidFill>
              </a:rPr>
              <a:t>Podle svého uvážení můžete dát některá cvičení (nebo některá z nich) za domácí úkoly, provést předběžnou přípravu doma nebo naopak nechat dokončit doma.</a:t>
            </a:r>
            <a:endParaRPr sz="2200" dirty="0">
              <a:solidFill>
                <a:srgbClr val="002163"/>
              </a:solidFill>
            </a:endParaRPr>
          </a:p>
        </p:txBody>
      </p:sp>
      <p:sp>
        <p:nvSpPr>
          <p:cNvPr id="7" name="Shape 114">
            <a:extLst>
              <a:ext uri="{FF2B5EF4-FFF2-40B4-BE49-F238E27FC236}">
                <a16:creationId xmlns:a16="http://schemas.microsoft.com/office/drawing/2014/main" id="{4FF6AEB2-B1EB-48CA-89F9-0BEA488A7F26}"/>
              </a:ext>
            </a:extLst>
          </p:cNvPr>
          <p:cNvSpPr/>
          <p:nvPr/>
        </p:nvSpPr>
        <p:spPr>
          <a:xfrm>
            <a:off x="-6761" y="1101784"/>
            <a:ext cx="121987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Jak</a:t>
            </a:r>
            <a:r>
              <a:rPr sz="4400" u="sng" dirty="0">
                <a:solidFill>
                  <a:srgbClr val="002060"/>
                </a:solidFill>
              </a:rPr>
              <a:t> </a:t>
            </a:r>
            <a:r>
              <a:rPr lang="cs-CZ" sz="4400" u="sng" dirty="0">
                <a:solidFill>
                  <a:srgbClr val="002060"/>
                </a:solidFill>
              </a:rPr>
              <a:t>přistupovat k materiálu 3</a:t>
            </a:r>
            <a:endParaRPr sz="4400" u="sng" dirty="0">
              <a:solidFill>
                <a:srgbClr val="002060"/>
              </a:solidFill>
            </a:endParaRPr>
          </a:p>
        </p:txBody>
      </p:sp>
      <p:pic>
        <p:nvPicPr>
          <p:cNvPr id="8" name="image2.jpg">
            <a:extLst>
              <a:ext uri="{FF2B5EF4-FFF2-40B4-BE49-F238E27FC236}">
                <a16:creationId xmlns:a16="http://schemas.microsoft.com/office/drawing/2014/main" id="{D6DA53BC-1A43-4671-9D80-69E6DB3E3E86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image1.png">
            <a:extLst>
              <a:ext uri="{FF2B5EF4-FFF2-40B4-BE49-F238E27FC236}">
                <a16:creationId xmlns:a16="http://schemas.microsoft.com/office/drawing/2014/main" id="{D8D5E18E-20A1-4D31-BBD7-E0497C007662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 dirty="0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 dirty="0">
              <a:latin typeface="Arial"/>
            </a:endParaRPr>
          </a:p>
        </p:txBody>
      </p:sp>
      <p:pic>
        <p:nvPicPr>
          <p:cNvPr id="128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129" name="image2.jpe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130" name="TextShape 2"/>
          <p:cNvSpPr txBox="1"/>
          <p:nvPr/>
        </p:nvSpPr>
        <p:spPr>
          <a:xfrm>
            <a:off x="1523880" y="637560"/>
            <a:ext cx="9143640" cy="95472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b">
            <a:noAutofit/>
          </a:bodyPr>
          <a:lstStyle/>
          <a:p>
            <a:pPr lvl="0" algn="ctr">
              <a:defRPr sz="1800" u="none">
                <a:solidFill>
                  <a:srgbClr val="000000"/>
                </a:solidFill>
              </a:defRPr>
            </a:pPr>
            <a:r>
              <a:rPr lang="cs-CZ" sz="4000" u="sng" dirty="0" err="1">
                <a:solidFill>
                  <a:srgbClr val="002060"/>
                </a:solidFill>
              </a:rPr>
              <a:t>Моdul</a:t>
            </a:r>
            <a:r>
              <a:rPr lang="cs-CZ" sz="4000" u="sng" dirty="0">
                <a:solidFill>
                  <a:srgbClr val="002060"/>
                </a:solidFill>
              </a:rPr>
              <a:t> 7 – obsah</a:t>
            </a:r>
          </a:p>
        </p:txBody>
      </p:sp>
      <p:sp>
        <p:nvSpPr>
          <p:cNvPr id="131" name="TextShape 3"/>
          <p:cNvSpPr txBox="1"/>
          <p:nvPr/>
        </p:nvSpPr>
        <p:spPr>
          <a:xfrm>
            <a:off x="1340280" y="1749960"/>
            <a:ext cx="10349280" cy="389196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>
            <a:noAutofit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lang="sk-SK" sz="3000" spc="-1" dirty="0">
                <a:solidFill>
                  <a:srgbClr val="002060"/>
                </a:solidFill>
                <a:latin typeface="Calibri"/>
                <a:ea typeface="Calibri"/>
              </a:rPr>
              <a:t>7</a:t>
            </a:r>
            <a:r>
              <a:rPr lang="sk-SK" sz="30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.1. Zdroje energie: </a:t>
            </a:r>
            <a:r>
              <a:rPr lang="sk-SK" sz="30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jaderné</a:t>
            </a:r>
            <a:r>
              <a:rPr lang="sk-SK" sz="30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0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reakce</a:t>
            </a:r>
            <a:endParaRPr lang="sk-SK" sz="3000" b="0" strike="noStrike" spc="-1" dirty="0">
              <a:solidFill>
                <a:srgbClr val="00206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lang="sk-SK" sz="3000" spc="-1" dirty="0">
                <a:solidFill>
                  <a:srgbClr val="002060"/>
                </a:solidFill>
                <a:latin typeface="Calibri"/>
                <a:ea typeface="Calibri"/>
              </a:rPr>
              <a:t>7</a:t>
            </a:r>
            <a:r>
              <a:rPr lang="sk-SK" sz="30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.2. </a:t>
            </a:r>
            <a:r>
              <a:rPr lang="sk-SK" sz="30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Evoluce</a:t>
            </a:r>
            <a:r>
              <a:rPr lang="sk-SK" sz="30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0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hvězd</a:t>
            </a:r>
            <a:r>
              <a:rPr lang="sk-SK" sz="30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: základní </a:t>
            </a:r>
            <a:r>
              <a:rPr lang="sk-SK" sz="3000" spc="-1" dirty="0" err="1">
                <a:solidFill>
                  <a:srgbClr val="002060"/>
                </a:solidFill>
                <a:latin typeface="Calibri"/>
                <a:ea typeface="Calibri"/>
              </a:rPr>
              <a:t>vysvětlení</a:t>
            </a:r>
            <a:endParaRPr lang="sk-SK" sz="3000" b="0" strike="noStrike" spc="-1" dirty="0">
              <a:solidFill>
                <a:srgbClr val="00206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lang="sk-SK" sz="3000" spc="-1" dirty="0">
                <a:solidFill>
                  <a:srgbClr val="002060"/>
                </a:solidFill>
                <a:latin typeface="Calibri"/>
                <a:ea typeface="Calibri"/>
              </a:rPr>
              <a:t>7</a:t>
            </a:r>
            <a:r>
              <a:rPr lang="sk-SK" sz="30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.3. Vývoj </a:t>
            </a:r>
            <a:r>
              <a:rPr lang="sk-SK" sz="30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hvězd</a:t>
            </a:r>
            <a:r>
              <a:rPr lang="sk-SK" sz="30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: </a:t>
            </a:r>
            <a:r>
              <a:rPr lang="sk-SK" sz="30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závěrečné</a:t>
            </a:r>
            <a:r>
              <a:rPr lang="sk-SK" sz="30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fáze</a:t>
            </a:r>
            <a:endParaRPr lang="sk-SK" sz="3000" b="0" strike="noStrike" spc="-1" dirty="0">
              <a:solidFill>
                <a:srgbClr val="00206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lang="sk-SK" sz="3000" spc="-1" dirty="0">
                <a:solidFill>
                  <a:srgbClr val="002060"/>
                </a:solidFill>
                <a:latin typeface="Calibri"/>
                <a:ea typeface="Calibri"/>
              </a:rPr>
              <a:t>7</a:t>
            </a:r>
            <a:r>
              <a:rPr lang="sk-SK" sz="30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.4. </a:t>
            </a:r>
            <a:r>
              <a:rPr lang="sk-SK" sz="30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Slunce</a:t>
            </a:r>
            <a:r>
              <a:rPr lang="sk-SK" sz="30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0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jako</a:t>
            </a:r>
            <a:r>
              <a:rPr lang="sk-SK" sz="30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0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hvězda</a:t>
            </a:r>
            <a:r>
              <a:rPr lang="sk-SK" sz="30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: </a:t>
            </a:r>
            <a:r>
              <a:rPr lang="sk-SK" sz="30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evoluce</a:t>
            </a:r>
            <a:r>
              <a:rPr lang="sk-SK" sz="30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0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Slunce</a:t>
            </a:r>
            <a:endParaRPr lang="sk-SK" sz="3000" b="0" strike="noStrike" spc="-1" dirty="0">
              <a:solidFill>
                <a:srgbClr val="00206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 dirty="0">
                <a:solidFill>
                  <a:srgbClr val="11248B"/>
                </a:solidFill>
                <a:latin typeface="Calibri"/>
                <a:ea typeface="Calibri"/>
              </a:rPr>
              <a:t>	</a:t>
            </a:r>
            <a:endParaRPr lang="sk-SK" sz="2400" b="0" strike="noStrike" spc="-1" dirty="0">
              <a:latin typeface="Calibri"/>
            </a:endParaRPr>
          </a:p>
        </p:txBody>
      </p:sp>
      <p:sp>
        <p:nvSpPr>
          <p:cNvPr id="2" name="Shape 58">
            <a:extLst>
              <a:ext uri="{FF2B5EF4-FFF2-40B4-BE49-F238E27FC236}">
                <a16:creationId xmlns:a16="http://schemas.microsoft.com/office/drawing/2014/main" id="{ECFC2E02-34A3-480A-B124-899878116AFC}"/>
              </a:ext>
            </a:extLst>
          </p:cNvPr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 dirty="0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 dirty="0">
              <a:latin typeface="Arial"/>
            </a:endParaRPr>
          </a:p>
        </p:txBody>
      </p:sp>
      <p:pic>
        <p:nvPicPr>
          <p:cNvPr id="133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134" name="image2.jpe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135" name="CustomShape 2"/>
          <p:cNvSpPr/>
          <p:nvPr/>
        </p:nvSpPr>
        <p:spPr>
          <a:xfrm>
            <a:off x="261360" y="836640"/>
            <a:ext cx="11684880" cy="677108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sk-SK" sz="4400" b="0" u="sng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Teoretický obsah</a:t>
            </a:r>
            <a:endParaRPr lang="sk-SK" sz="4400" b="0" strike="noStrike" spc="-1" dirty="0">
              <a:latin typeface="Arial"/>
            </a:endParaRPr>
          </a:p>
        </p:txBody>
      </p:sp>
      <p:sp>
        <p:nvSpPr>
          <p:cNvPr id="136" name="CustomShape 3"/>
          <p:cNvSpPr/>
          <p:nvPr/>
        </p:nvSpPr>
        <p:spPr>
          <a:xfrm>
            <a:off x="261360" y="1944000"/>
            <a:ext cx="11684880" cy="32007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marL="666720" indent="-66636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Jaderné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reakce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: Proč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hvězdy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září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;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Jaké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jsou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procesy,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které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generují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obrovské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množství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energie;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Jaké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je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trvání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těchto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procesů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u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různých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hvězd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?</a:t>
            </a:r>
            <a:endParaRPr lang="sk-SK" sz="2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	</a:t>
            </a:r>
            <a:endParaRPr lang="sk-SK" sz="2100" b="0" strike="noStrike" spc="-1" dirty="0">
              <a:latin typeface="Arial"/>
            </a:endParaRPr>
          </a:p>
          <a:p>
            <a:pPr marL="533520" indent="-53316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Evoluce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hvězd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- základní pojmy: zrod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hvězd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, ranná </a:t>
            </a:r>
            <a:r>
              <a:rPr lang="sk-SK" sz="2100" spc="-1" dirty="0" err="1">
                <a:solidFill>
                  <a:srgbClr val="002060"/>
                </a:solidFill>
                <a:latin typeface="Calibri"/>
                <a:ea typeface="Calibri"/>
              </a:rPr>
              <a:t>s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tádia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vývoje,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Hertzsprungův-Russellův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diagram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hvězd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Teorie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a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pozorování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hvězdné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evoluce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</a:t>
            </a:r>
            <a:endParaRPr lang="sk-SK" sz="2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sk-SK" sz="2100" b="0" strike="noStrike" spc="-1" dirty="0">
              <a:latin typeface="Arial"/>
            </a:endParaRPr>
          </a:p>
          <a:p>
            <a:pPr marL="533520" indent="-53316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Závěrečná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spc="-1" dirty="0" err="1">
                <a:solidFill>
                  <a:srgbClr val="002060"/>
                </a:solidFill>
                <a:latin typeface="Calibri"/>
                <a:ea typeface="Calibri"/>
              </a:rPr>
              <a:t>s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tádia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hvězdné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evoluce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: vývoj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hvězd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s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různými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hmotnostmi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po Hlavní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posloupnosti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</a:t>
            </a:r>
            <a:endParaRPr lang="sk-SK" sz="2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sk-SK" sz="2100" b="0" strike="noStrike" spc="-1" dirty="0">
              <a:latin typeface="Arial"/>
            </a:endParaRPr>
          </a:p>
          <a:p>
            <a:pPr marL="533520" indent="-53316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Slunce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jako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hvězda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Evoluce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Slunce</a:t>
            </a: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</a:t>
            </a:r>
            <a:endParaRPr lang="sk-SK" sz="2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sk-SK" sz="2100" b="0" strike="noStrike" spc="-1" dirty="0">
              <a:latin typeface="Arial"/>
            </a:endParaRPr>
          </a:p>
        </p:txBody>
      </p:sp>
      <p:sp>
        <p:nvSpPr>
          <p:cNvPr id="2" name="Shape 58">
            <a:extLst>
              <a:ext uri="{FF2B5EF4-FFF2-40B4-BE49-F238E27FC236}">
                <a16:creationId xmlns:a16="http://schemas.microsoft.com/office/drawing/2014/main" id="{24FF2FF1-3B02-4716-B831-990D8FE469B0}"/>
              </a:ext>
            </a:extLst>
          </p:cNvPr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2569</Words>
  <Application>Microsoft Office PowerPoint</Application>
  <PresentationFormat>Širokouhlá</PresentationFormat>
  <Paragraphs>178</Paragraphs>
  <Slides>22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31" baseType="lpstr">
      <vt:lpstr>Arial</vt:lpstr>
      <vt:lpstr>Avenir Roman</vt:lpstr>
      <vt:lpstr>Calibri</vt:lpstr>
      <vt:lpstr>Calibri Light</vt:lpstr>
      <vt:lpstr>Franklin Gothic Book</vt:lpstr>
      <vt:lpstr>Times New Roman</vt:lpstr>
      <vt:lpstr>Verdana</vt:lpstr>
      <vt:lpstr>Verdana Bold</vt:lpstr>
      <vt:lpstr>Office Theme</vt:lpstr>
      <vt:lpstr>Prezentácia programu PowerPoint</vt:lpstr>
      <vt:lpstr>Prezentácia programu PowerPoint</vt:lpstr>
      <vt:lpstr>Moduly projektu STARS</vt:lpstr>
      <vt:lpstr>Jak jsou moduly strukturovány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Misha</dc:creator>
  <cp:lastModifiedBy>Andrea</cp:lastModifiedBy>
  <cp:revision>23</cp:revision>
  <dcterms:modified xsi:type="dcterms:W3CDTF">2020-10-06T04:52:15Z</dcterms:modified>
  <dc:language>sk-SK</dc:language>
</cp:coreProperties>
</file>